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90" r:id="rId2"/>
    <p:sldId id="380" r:id="rId3"/>
    <p:sldId id="291" r:id="rId4"/>
    <p:sldId id="389" r:id="rId5"/>
    <p:sldId id="390" r:id="rId6"/>
    <p:sldId id="293" r:id="rId7"/>
    <p:sldId id="294" r:id="rId8"/>
    <p:sldId id="295"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05" r:id="rId24"/>
    <p:sldId id="406" r:id="rId25"/>
    <p:sldId id="407" r:id="rId26"/>
    <p:sldId id="408" r:id="rId27"/>
    <p:sldId id="409" r:id="rId28"/>
    <p:sldId id="410" r:id="rId29"/>
    <p:sldId id="411" r:id="rId30"/>
    <p:sldId id="412" r:id="rId31"/>
    <p:sldId id="414" r:id="rId32"/>
    <p:sldId id="418" r:id="rId33"/>
    <p:sldId id="415" r:id="rId34"/>
    <p:sldId id="416" r:id="rId35"/>
    <p:sldId id="417" r:id="rId36"/>
    <p:sldId id="419" r:id="rId37"/>
    <p:sldId id="420" r:id="rId38"/>
    <p:sldId id="421" r:id="rId39"/>
    <p:sldId id="422" r:id="rId40"/>
    <p:sldId id="423" r:id="rId41"/>
    <p:sldId id="424" r:id="rId42"/>
    <p:sldId id="425" r:id="rId43"/>
    <p:sldId id="426" r:id="rId44"/>
    <p:sldId id="427" r:id="rId45"/>
    <p:sldId id="447" r:id="rId46"/>
    <p:sldId id="44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0983BA4-56F5-46A5-87FD-742FE9977CDE}">
          <p14:sldIdLst>
            <p14:sldId id="290"/>
          </p14:sldIdLst>
        </p14:section>
        <p14:section name="Idempotent Receiver" id="{9F985ADF-C0EF-4554-82B5-70E2436ED504}">
          <p14:sldIdLst>
            <p14:sldId id="380"/>
            <p14:sldId id="291"/>
            <p14:sldId id="389"/>
            <p14:sldId id="390"/>
            <p14:sldId id="293"/>
            <p14:sldId id="294"/>
            <p14:sldId id="295"/>
            <p14:sldId id="391"/>
            <p14:sldId id="392"/>
            <p14:sldId id="393"/>
            <p14:sldId id="394"/>
            <p14:sldId id="395"/>
            <p14:sldId id="396"/>
            <p14:sldId id="397"/>
          </p14:sldIdLst>
        </p14:section>
        <p14:section name="Messaging Scheduling" id="{8EEBBF5D-F8F5-4D79-9C1B-0644F7DA1EED}">
          <p14:sldIdLst>
            <p14:sldId id="398"/>
            <p14:sldId id="399"/>
            <p14:sldId id="400"/>
            <p14:sldId id="401"/>
            <p14:sldId id="402"/>
            <p14:sldId id="403"/>
            <p14:sldId id="404"/>
            <p14:sldId id="405"/>
            <p14:sldId id="406"/>
            <p14:sldId id="407"/>
            <p14:sldId id="408"/>
            <p14:sldId id="409"/>
            <p14:sldId id="410"/>
          </p14:sldIdLst>
        </p14:section>
        <p14:section name="Claim Checks" id="{6B5AE68C-60C0-4F5E-BF57-DFC7F0315F53}">
          <p14:sldIdLst>
            <p14:sldId id="411"/>
            <p14:sldId id="412"/>
            <p14:sldId id="414"/>
            <p14:sldId id="418"/>
            <p14:sldId id="415"/>
            <p14:sldId id="416"/>
            <p14:sldId id="417"/>
            <p14:sldId id="419"/>
            <p14:sldId id="420"/>
            <p14:sldId id="421"/>
            <p14:sldId id="422"/>
            <p14:sldId id="423"/>
            <p14:sldId id="424"/>
            <p14:sldId id="425"/>
          </p14:sldIdLst>
        </p14:section>
        <p14:section name="Wrap Up" id="{49C6A9BA-AA52-4AD6-B69F-1E35FC0890D2}">
          <p14:sldIdLst>
            <p14:sldId id="426"/>
            <p14:sldId id="427"/>
            <p14:sldId id="447"/>
            <p14:sldId id="4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2563" autoAdjust="0"/>
  </p:normalViewPr>
  <p:slideViewPr>
    <p:cSldViewPr snapToGrid="0" showGuides="1">
      <p:cViewPr varScale="1">
        <p:scale>
          <a:sx n="81" d="100"/>
          <a:sy n="81" d="100"/>
        </p:scale>
        <p:origin x="8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5F2EF8-1963-4D06-0037-190C2628E8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C1DDF5-DDBF-7F05-6959-EDD7EE8CD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64EA34-5607-42FC-A5EC-B3EB34B980C7}" type="datetimeFigureOut">
              <a:rPr lang="en-US" smtClean="0"/>
              <a:t>8/8/2025</a:t>
            </a:fld>
            <a:endParaRPr lang="en-US"/>
          </a:p>
        </p:txBody>
      </p:sp>
      <p:sp>
        <p:nvSpPr>
          <p:cNvPr id="4" name="Footer Placeholder 3">
            <a:extLst>
              <a:ext uri="{FF2B5EF4-FFF2-40B4-BE49-F238E27FC236}">
                <a16:creationId xmlns:a16="http://schemas.microsoft.com/office/drawing/2014/main" id="{7F37E494-0D1E-4B7E-8DC6-C5FDF16C76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9A15D4-5BB1-9A3E-5C4E-00538AFC1B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2A3B4-E1AE-4DAF-AAB0-E27DAAB565AA}" type="slidenum">
              <a:rPr lang="en-US" smtClean="0"/>
              <a:t>‹#›</a:t>
            </a:fld>
            <a:endParaRPr lang="en-US"/>
          </a:p>
        </p:txBody>
      </p:sp>
    </p:spTree>
    <p:extLst>
      <p:ext uri="{BB962C8B-B14F-4D97-AF65-F5344CB8AC3E}">
        <p14:creationId xmlns:p14="http://schemas.microsoft.com/office/powerpoint/2010/main" val="196164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B21A4E-9E2A-47D2-8D53-809F7F857FEB}" type="datetimeFigureOut">
              <a:rPr lang="en-US" smtClean="0"/>
              <a:t>8/8/2025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00ACD-0348-4F47-9C35-586193A86BF3}" type="slidenum">
              <a:rPr lang="en-US" smtClean="0"/>
              <a:t>‹#›</a:t>
            </a:fld>
            <a:endParaRPr lang="en-US"/>
          </a:p>
        </p:txBody>
      </p:sp>
    </p:spTree>
    <p:extLst>
      <p:ext uri="{BB962C8B-B14F-4D97-AF65-F5344CB8AC3E}">
        <p14:creationId xmlns:p14="http://schemas.microsoft.com/office/powerpoint/2010/main" val="3106955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a:t>
            </a:r>
            <a:r>
              <a:rPr lang="en-US" b="1" dirty="0"/>
              <a:t>Advanced Processing Techniques</a:t>
            </a:r>
            <a:r>
              <a:rPr lang="en-US" b="0" dirty="0"/>
              <a:t> module. In this section, we will explore sophisticated patterns that elevate the reliability and efficiency of your messaging solutions. These advanced techniques are crucial for handling complex messaging scenarios and ensuring that your systems can scale and perform under various conditions.</a:t>
            </a:r>
          </a:p>
          <a:p>
            <a:endParaRPr lang="en-US" b="0" dirty="0"/>
          </a:p>
          <a:p>
            <a:r>
              <a:rPr lang="en-US" b="0" dirty="0"/>
              <a:t>BY the end of this module, you will be equipped with the knowledge to implement advanced processing techniques, making your messaging systems more resilient and efficient. </a:t>
            </a:r>
            <a:r>
              <a:rPr lang="en-US" b="0"/>
              <a:t>So, let’s enhance your messaging capabilities to tackle even the most challenging scenarios!</a:t>
            </a:r>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a:t>
            </a:fld>
            <a:endParaRPr lang="en-US"/>
          </a:p>
        </p:txBody>
      </p:sp>
    </p:spTree>
    <p:extLst>
      <p:ext uri="{BB962C8B-B14F-4D97-AF65-F5344CB8AC3E}">
        <p14:creationId xmlns:p14="http://schemas.microsoft.com/office/powerpoint/2010/main" val="152102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F5741-9E73-48B0-2435-34263193A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3A8363-F191-39A5-01A3-8386657F1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F04E6E-9BF8-6491-C79F-A909BC342DF1}"/>
              </a:ext>
            </a:extLst>
          </p:cNvPr>
          <p:cNvSpPr>
            <a:spLocks noGrp="1"/>
          </p:cNvSpPr>
          <p:nvPr>
            <p:ph type="body" idx="1"/>
          </p:nvPr>
        </p:nvSpPr>
        <p:spPr/>
        <p:txBody>
          <a:bodyPr/>
          <a:lstStyle/>
          <a:p>
            <a:r>
              <a:rPr lang="en-US" b="1" dirty="0"/>
              <a:t>Scheduler</a:t>
            </a:r>
            <a:r>
              <a:rPr lang="en-US" b="0" dirty="0"/>
              <a:t>: A component responsible for scheduling messages to be processed at a specific time or after certain conditions are met.</a:t>
            </a:r>
          </a:p>
          <a:p>
            <a:endParaRPr lang="en-US" b="0" dirty="0"/>
          </a:p>
          <a:p>
            <a:r>
              <a:rPr lang="en-US" b="1" dirty="0"/>
              <a:t>Queue</a:t>
            </a:r>
            <a:r>
              <a:rPr lang="en-US" b="0" dirty="0"/>
              <a:t>: A message queue that holds scheduled messages until their scheduled processing time arrives.</a:t>
            </a:r>
          </a:p>
          <a:p>
            <a:endParaRPr lang="en-US" b="0" dirty="0"/>
          </a:p>
          <a:p>
            <a:r>
              <a:rPr lang="en-US" b="1" dirty="0"/>
              <a:t>Time-Based Triggers</a:t>
            </a:r>
            <a:r>
              <a:rPr lang="en-US" b="0" dirty="0"/>
              <a:t>: Mechanisms that trigger the processing of scheduled messages at the appropriate time.</a:t>
            </a:r>
            <a:endParaRPr lang="en-US" b="1" dirty="0"/>
          </a:p>
        </p:txBody>
      </p:sp>
      <p:sp>
        <p:nvSpPr>
          <p:cNvPr id="4" name="Slide Number Placeholder 3">
            <a:extLst>
              <a:ext uri="{FF2B5EF4-FFF2-40B4-BE49-F238E27FC236}">
                <a16:creationId xmlns:a16="http://schemas.microsoft.com/office/drawing/2014/main" id="{47B0BD5E-A228-D9C5-B2DB-1BF326D62301}"/>
              </a:ext>
            </a:extLst>
          </p:cNvPr>
          <p:cNvSpPr>
            <a:spLocks noGrp="1"/>
          </p:cNvSpPr>
          <p:nvPr>
            <p:ph type="sldNum" sz="quarter" idx="5"/>
          </p:nvPr>
        </p:nvSpPr>
        <p:spPr/>
        <p:txBody>
          <a:bodyPr/>
          <a:lstStyle/>
          <a:p>
            <a:fld id="{F5000ACD-0348-4F47-9C35-586193A86BF3}" type="slidenum">
              <a:rPr lang="en-US" smtClean="0"/>
              <a:t>18</a:t>
            </a:fld>
            <a:endParaRPr lang="en-US"/>
          </a:p>
        </p:txBody>
      </p:sp>
    </p:spTree>
    <p:extLst>
      <p:ext uri="{BB962C8B-B14F-4D97-AF65-F5344CB8AC3E}">
        <p14:creationId xmlns:p14="http://schemas.microsoft.com/office/powerpoint/2010/main" val="3232505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EEF67-C981-EAE5-D88A-8B1A96AB2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9B829-75F8-3F39-ECD8-D4E6DDDA4E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EDF657-8317-0C91-5033-884D958C7274}"/>
              </a:ext>
            </a:extLst>
          </p:cNvPr>
          <p:cNvSpPr>
            <a:spLocks noGrp="1"/>
          </p:cNvSpPr>
          <p:nvPr>
            <p:ph type="body" idx="1"/>
          </p:nvPr>
        </p:nvSpPr>
        <p:spPr/>
        <p:txBody>
          <a:bodyPr/>
          <a:lstStyle/>
          <a:p>
            <a:r>
              <a:rPr lang="en-US" b="1" dirty="0"/>
              <a:t>Scheduler</a:t>
            </a:r>
            <a:r>
              <a:rPr lang="en-US" b="0" dirty="0"/>
              <a:t>: A component responsible for scheduling messages to be processed at a specific time or after certain conditions are met.</a:t>
            </a:r>
          </a:p>
          <a:p>
            <a:endParaRPr lang="en-US" b="0" dirty="0"/>
          </a:p>
          <a:p>
            <a:r>
              <a:rPr lang="en-US" b="1" dirty="0"/>
              <a:t>Queue</a:t>
            </a:r>
            <a:r>
              <a:rPr lang="en-US" b="0" dirty="0"/>
              <a:t>: A message queue that holds scheduled messages until their scheduled processing time arrives.</a:t>
            </a:r>
          </a:p>
          <a:p>
            <a:endParaRPr lang="en-US" b="0" dirty="0"/>
          </a:p>
          <a:p>
            <a:r>
              <a:rPr lang="en-US" b="1" dirty="0"/>
              <a:t>Time-Based Triggers</a:t>
            </a:r>
            <a:r>
              <a:rPr lang="en-US" b="0" dirty="0"/>
              <a:t>: Mechanisms that trigger the processing of scheduled messages at the appropriate time.</a:t>
            </a:r>
            <a:endParaRPr lang="en-US" b="1" dirty="0"/>
          </a:p>
        </p:txBody>
      </p:sp>
      <p:sp>
        <p:nvSpPr>
          <p:cNvPr id="4" name="Slide Number Placeholder 3">
            <a:extLst>
              <a:ext uri="{FF2B5EF4-FFF2-40B4-BE49-F238E27FC236}">
                <a16:creationId xmlns:a16="http://schemas.microsoft.com/office/drawing/2014/main" id="{8CCA709A-D923-54B6-9735-60FE0D8D597F}"/>
              </a:ext>
            </a:extLst>
          </p:cNvPr>
          <p:cNvSpPr>
            <a:spLocks noGrp="1"/>
          </p:cNvSpPr>
          <p:nvPr>
            <p:ph type="sldNum" sz="quarter" idx="5"/>
          </p:nvPr>
        </p:nvSpPr>
        <p:spPr/>
        <p:txBody>
          <a:bodyPr/>
          <a:lstStyle/>
          <a:p>
            <a:fld id="{F5000ACD-0348-4F47-9C35-586193A86BF3}" type="slidenum">
              <a:rPr lang="en-US" smtClean="0"/>
              <a:t>19</a:t>
            </a:fld>
            <a:endParaRPr lang="en-US"/>
          </a:p>
        </p:txBody>
      </p:sp>
    </p:spTree>
    <p:extLst>
      <p:ext uri="{BB962C8B-B14F-4D97-AF65-F5344CB8AC3E}">
        <p14:creationId xmlns:p14="http://schemas.microsoft.com/office/powerpoint/2010/main" val="348644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3A25B-308E-9AE4-12B7-1008427740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D11C7-EFE3-BA53-17A2-EF22DDEF85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CA5F0-9624-EFBC-AA1D-1B9A1F4216A7}"/>
              </a:ext>
            </a:extLst>
          </p:cNvPr>
          <p:cNvSpPr>
            <a:spLocks noGrp="1"/>
          </p:cNvSpPr>
          <p:nvPr>
            <p:ph type="body" idx="1"/>
          </p:nvPr>
        </p:nvSpPr>
        <p:spPr/>
        <p:txBody>
          <a:bodyPr/>
          <a:lstStyle/>
          <a:p>
            <a:r>
              <a:rPr lang="en-US" b="1" u="none" dirty="0"/>
              <a:t>Controlled Processing</a:t>
            </a:r>
            <a:r>
              <a:rPr lang="en-US" b="0" u="none" dirty="0"/>
              <a:t>: Allows for precise control over when messages are processed, improving system flexibility and efficiently.</a:t>
            </a:r>
          </a:p>
          <a:p>
            <a:endParaRPr lang="en-US" b="0" u="none" dirty="0"/>
          </a:p>
          <a:p>
            <a:r>
              <a:rPr lang="en-US" b="1" u="none" dirty="0"/>
              <a:t>Resource Optimization</a:t>
            </a:r>
            <a:r>
              <a:rPr lang="en-US" b="0" u="none" dirty="0"/>
              <a:t>: Enables deferred processing during off-peak hours, reducing the load on the system during busy period.</a:t>
            </a:r>
          </a:p>
          <a:p>
            <a:endParaRPr lang="en-US" b="0" u="none" dirty="0"/>
          </a:p>
          <a:p>
            <a:r>
              <a:rPr lang="en-US" b="1" u="none" dirty="0"/>
              <a:t>Improved Reliability</a:t>
            </a:r>
            <a:r>
              <a:rPr lang="en-US" b="0" u="none" dirty="0"/>
              <a:t>: Provides a mechanism for retrying failed messages without immediate reproducing, allowing time for transient issues to be resolved.</a:t>
            </a:r>
            <a:endParaRPr lang="en-US" b="1" u="none" dirty="0"/>
          </a:p>
        </p:txBody>
      </p:sp>
      <p:sp>
        <p:nvSpPr>
          <p:cNvPr id="4" name="Slide Number Placeholder 3">
            <a:extLst>
              <a:ext uri="{FF2B5EF4-FFF2-40B4-BE49-F238E27FC236}">
                <a16:creationId xmlns:a16="http://schemas.microsoft.com/office/drawing/2014/main" id="{EBA28365-C303-0B63-B460-D21F5ED8826F}"/>
              </a:ext>
            </a:extLst>
          </p:cNvPr>
          <p:cNvSpPr>
            <a:spLocks noGrp="1"/>
          </p:cNvSpPr>
          <p:nvPr>
            <p:ph type="sldNum" sz="quarter" idx="5"/>
          </p:nvPr>
        </p:nvSpPr>
        <p:spPr/>
        <p:txBody>
          <a:bodyPr/>
          <a:lstStyle/>
          <a:p>
            <a:fld id="{F5000ACD-0348-4F47-9C35-586193A86BF3}" type="slidenum">
              <a:rPr lang="en-US" smtClean="0"/>
              <a:t>20</a:t>
            </a:fld>
            <a:endParaRPr lang="en-US"/>
          </a:p>
        </p:txBody>
      </p:sp>
    </p:spTree>
    <p:extLst>
      <p:ext uri="{BB962C8B-B14F-4D97-AF65-F5344CB8AC3E}">
        <p14:creationId xmlns:p14="http://schemas.microsoft.com/office/powerpoint/2010/main" val="3415876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3EED8-8DF5-AD8D-6D95-9969BD4DDC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7E2EF4-97B8-7822-4F71-4BB0B9123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9A5EB-7E91-5244-00C3-69FB21C25200}"/>
              </a:ext>
            </a:extLst>
          </p:cNvPr>
          <p:cNvSpPr>
            <a:spLocks noGrp="1"/>
          </p:cNvSpPr>
          <p:nvPr>
            <p:ph type="body" idx="1"/>
          </p:nvPr>
        </p:nvSpPr>
        <p:spPr/>
        <p:txBody>
          <a:bodyPr/>
          <a:lstStyle/>
          <a:p>
            <a:r>
              <a:rPr lang="en-US" b="1" u="none" dirty="0"/>
              <a:t>Complexity</a:t>
            </a:r>
            <a:r>
              <a:rPr lang="en-US" b="0" u="none" dirty="0"/>
              <a:t>: implementing message scheduling adds complexity in the system design.</a:t>
            </a:r>
          </a:p>
          <a:p>
            <a:endParaRPr lang="en-US" b="0" u="none" dirty="0"/>
          </a:p>
          <a:p>
            <a:r>
              <a:rPr lang="en-US" b="1" u="none" dirty="0"/>
              <a:t>Potential Delays</a:t>
            </a:r>
            <a:r>
              <a:rPr lang="en-US" b="0" u="none" dirty="0"/>
              <a:t>: Introduces delays in message processing, which may not be suitable for time-sensitive tasks.</a:t>
            </a:r>
            <a:endParaRPr lang="en-US" b="1" u="none" dirty="0"/>
          </a:p>
        </p:txBody>
      </p:sp>
      <p:sp>
        <p:nvSpPr>
          <p:cNvPr id="4" name="Slide Number Placeholder 3">
            <a:extLst>
              <a:ext uri="{FF2B5EF4-FFF2-40B4-BE49-F238E27FC236}">
                <a16:creationId xmlns:a16="http://schemas.microsoft.com/office/drawing/2014/main" id="{CFDB2813-5ECB-7D9C-2DF7-284C76F9107D}"/>
              </a:ext>
            </a:extLst>
          </p:cNvPr>
          <p:cNvSpPr>
            <a:spLocks noGrp="1"/>
          </p:cNvSpPr>
          <p:nvPr>
            <p:ph type="sldNum" sz="quarter" idx="5"/>
          </p:nvPr>
        </p:nvSpPr>
        <p:spPr/>
        <p:txBody>
          <a:bodyPr/>
          <a:lstStyle/>
          <a:p>
            <a:fld id="{F5000ACD-0348-4F47-9C35-586193A86BF3}" type="slidenum">
              <a:rPr lang="en-US" smtClean="0"/>
              <a:t>21</a:t>
            </a:fld>
            <a:endParaRPr lang="en-US"/>
          </a:p>
        </p:txBody>
      </p:sp>
    </p:spTree>
    <p:extLst>
      <p:ext uri="{BB962C8B-B14F-4D97-AF65-F5344CB8AC3E}">
        <p14:creationId xmlns:p14="http://schemas.microsoft.com/office/powerpoint/2010/main" val="2008542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74706-1A06-5B6A-DE72-683D38D9C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CED97-A4E5-5B0C-89A8-CEB075758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81975-F4FE-3604-CAF1-76EC476079CE}"/>
              </a:ext>
            </a:extLst>
          </p:cNvPr>
          <p:cNvSpPr>
            <a:spLocks noGrp="1"/>
          </p:cNvSpPr>
          <p:nvPr>
            <p:ph type="body" idx="1"/>
          </p:nvPr>
        </p:nvSpPr>
        <p:spPr/>
        <p:txBody>
          <a:bodyPr/>
          <a:lstStyle/>
          <a:p>
            <a:r>
              <a:rPr lang="en-US" b="1" u="sng" dirty="0"/>
              <a:t>Delayed Notifications</a:t>
            </a:r>
            <a:endParaRPr lang="en-US" b="0" u="none" dirty="0"/>
          </a:p>
          <a:p>
            <a:r>
              <a:rPr lang="en-US" b="0" u="none" dirty="0"/>
              <a:t>Sending notifications or alerts at a scheduled time, such as reminders for appointments or follow-up messages.</a:t>
            </a:r>
          </a:p>
          <a:p>
            <a:endParaRPr lang="en-US" b="0" u="none" dirty="0"/>
          </a:p>
          <a:p>
            <a:r>
              <a:rPr lang="en-US" b="1" u="sng" dirty="0"/>
              <a:t>Batch Processing</a:t>
            </a:r>
            <a:endParaRPr lang="en-US" b="0" u="sng" dirty="0"/>
          </a:p>
          <a:p>
            <a:r>
              <a:rPr lang="en-US" b="0" u="none" dirty="0"/>
              <a:t>Deferring the processing of messages until off-peak hours to optimize resource usage and system performance.</a:t>
            </a:r>
          </a:p>
          <a:p>
            <a:endParaRPr lang="en-US" b="0" u="none" dirty="0"/>
          </a:p>
          <a:p>
            <a:r>
              <a:rPr lang="en-US" b="1" u="sng" dirty="0"/>
              <a:t>Retry Logic</a:t>
            </a:r>
            <a:endParaRPr lang="en-US" b="0" u="none" dirty="0"/>
          </a:p>
          <a:p>
            <a:r>
              <a:rPr lang="en-US" b="0" u="none" dirty="0"/>
              <a:t>Scheduling retries for failed messages to be processed at a later time, allowing transient issues to resolve.</a:t>
            </a:r>
            <a:endParaRPr lang="en-US" b="1" u="sng" dirty="0"/>
          </a:p>
        </p:txBody>
      </p:sp>
      <p:sp>
        <p:nvSpPr>
          <p:cNvPr id="4" name="Slide Number Placeholder 3">
            <a:extLst>
              <a:ext uri="{FF2B5EF4-FFF2-40B4-BE49-F238E27FC236}">
                <a16:creationId xmlns:a16="http://schemas.microsoft.com/office/drawing/2014/main" id="{9D2AC094-CB55-16CC-F330-CF27F4F83B6C}"/>
              </a:ext>
            </a:extLst>
          </p:cNvPr>
          <p:cNvSpPr>
            <a:spLocks noGrp="1"/>
          </p:cNvSpPr>
          <p:nvPr>
            <p:ph type="sldNum" sz="quarter" idx="5"/>
          </p:nvPr>
        </p:nvSpPr>
        <p:spPr/>
        <p:txBody>
          <a:bodyPr/>
          <a:lstStyle/>
          <a:p>
            <a:fld id="{F5000ACD-0348-4F47-9C35-586193A86BF3}" type="slidenum">
              <a:rPr lang="en-US" smtClean="0"/>
              <a:t>22</a:t>
            </a:fld>
            <a:endParaRPr lang="en-US"/>
          </a:p>
        </p:txBody>
      </p:sp>
    </p:spTree>
    <p:extLst>
      <p:ext uri="{BB962C8B-B14F-4D97-AF65-F5344CB8AC3E}">
        <p14:creationId xmlns:p14="http://schemas.microsoft.com/office/powerpoint/2010/main" val="1029505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2D815-5D1B-0610-AA16-58BC16C5C0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1ED053-17BA-D6CF-1DB0-90E1C41CAA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C3941-EA52-73EA-5F12-9009A40BC21D}"/>
              </a:ext>
            </a:extLst>
          </p:cNvPr>
          <p:cNvSpPr>
            <a:spLocks noGrp="1"/>
          </p:cNvSpPr>
          <p:nvPr>
            <p:ph type="body" idx="1"/>
          </p:nvPr>
        </p:nvSpPr>
        <p:spPr/>
        <p:txBody>
          <a:bodyPr/>
          <a:lstStyle/>
          <a:p>
            <a:r>
              <a:rPr lang="en-US" b="1" dirty="0"/>
              <a:t>Define Scheduling Criteria</a:t>
            </a:r>
            <a:r>
              <a:rPr lang="en-US" b="0" dirty="0"/>
              <a:t>: Clearly define the criteria for scheduling messages, such as specific times or conditions.</a:t>
            </a:r>
          </a:p>
          <a:p>
            <a:endParaRPr lang="en-US" b="0" dirty="0"/>
          </a:p>
          <a:p>
            <a:r>
              <a:rPr lang="en-US" b="1" dirty="0"/>
              <a:t>Implement Scheduling Logic</a:t>
            </a:r>
            <a:r>
              <a:rPr lang="en-US" b="0" dirty="0"/>
              <a:t>: Use scheduling logic to enqueue messages with a specified delay or condition.</a:t>
            </a:r>
          </a:p>
          <a:p>
            <a:endParaRPr lang="en-US" b="0" dirty="0"/>
          </a:p>
          <a:p>
            <a:r>
              <a:rPr lang="en-US" b="1" dirty="0"/>
              <a:t>Monitor and Manage</a:t>
            </a:r>
            <a:r>
              <a:rPr lang="en-US" b="0" dirty="0"/>
              <a:t>: Continuously monitor scheduled messages and manage their processing to ensure timely and reliable execution.</a:t>
            </a:r>
          </a:p>
          <a:p>
            <a:endParaRPr lang="en-US" b="0" dirty="0"/>
          </a:p>
          <a:p>
            <a:r>
              <a:rPr lang="en-US" b="1" dirty="0"/>
              <a:t>Handle Failures</a:t>
            </a:r>
            <a:r>
              <a:rPr lang="en-US" b="0" dirty="0"/>
              <a:t>: Implement mechanisms to handle failures and retries for scheduled messages, ensuring they are processed correctly.</a:t>
            </a:r>
            <a:endParaRPr lang="en-US" b="1" dirty="0"/>
          </a:p>
        </p:txBody>
      </p:sp>
      <p:sp>
        <p:nvSpPr>
          <p:cNvPr id="4" name="Slide Number Placeholder 3">
            <a:extLst>
              <a:ext uri="{FF2B5EF4-FFF2-40B4-BE49-F238E27FC236}">
                <a16:creationId xmlns:a16="http://schemas.microsoft.com/office/drawing/2014/main" id="{9A170DBE-F66C-19FA-E319-59B44CAD3136}"/>
              </a:ext>
            </a:extLst>
          </p:cNvPr>
          <p:cNvSpPr>
            <a:spLocks noGrp="1"/>
          </p:cNvSpPr>
          <p:nvPr>
            <p:ph type="sldNum" sz="quarter" idx="5"/>
          </p:nvPr>
        </p:nvSpPr>
        <p:spPr/>
        <p:txBody>
          <a:bodyPr/>
          <a:lstStyle/>
          <a:p>
            <a:fld id="{F5000ACD-0348-4F47-9C35-586193A86BF3}" type="slidenum">
              <a:rPr lang="en-US" smtClean="0"/>
              <a:t>28</a:t>
            </a:fld>
            <a:endParaRPr lang="en-US"/>
          </a:p>
        </p:txBody>
      </p:sp>
    </p:spTree>
    <p:extLst>
      <p:ext uri="{BB962C8B-B14F-4D97-AF65-F5344CB8AC3E}">
        <p14:creationId xmlns:p14="http://schemas.microsoft.com/office/powerpoint/2010/main" val="3680626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4AF2E-BF17-D84B-570C-DA43CF077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C9BD1-7893-52EF-60CD-BA98BDEA7A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1D907-B8F7-C3C0-CD18-6564A3C3B95B}"/>
              </a:ext>
            </a:extLst>
          </p:cNvPr>
          <p:cNvSpPr>
            <a:spLocks noGrp="1"/>
          </p:cNvSpPr>
          <p:nvPr>
            <p:ph type="body" idx="1"/>
          </p:nvPr>
        </p:nvSpPr>
        <p:spPr/>
        <p:txBody>
          <a:bodyPr/>
          <a:lstStyle/>
          <a:p>
            <a:r>
              <a:rPr lang="en-US" b="1" u="sng" dirty="0"/>
              <a:t>Definition</a:t>
            </a:r>
            <a:endParaRPr lang="en-US" b="0" u="none" dirty="0"/>
          </a:p>
          <a:p>
            <a:r>
              <a:rPr lang="en-US" b="0" u="none" dirty="0"/>
              <a:t>The Claim Check pattern involves storing large message payloads in an external storage system and passing a reference (claim check) through the message queue. The receiving system uses this reference to retrieve the payload form the storage system when needed.</a:t>
            </a:r>
          </a:p>
          <a:p>
            <a:endParaRPr lang="en-US" b="0" u="none" dirty="0"/>
          </a:p>
          <a:p>
            <a:r>
              <a:rPr lang="en-US" b="1" u="sng" dirty="0"/>
              <a:t>Purpose</a:t>
            </a:r>
            <a:endParaRPr lang="en-US" b="0" u="none" dirty="0"/>
          </a:p>
          <a:p>
            <a:r>
              <a:rPr lang="en-US" b="0" u="none" dirty="0"/>
              <a:t>The purpose of the Claim Check pattern is to reduce the size of messages in the queue, improving performance and scalability by offloading large payloads to an external storage system.</a:t>
            </a:r>
            <a:endParaRPr lang="en-US" b="1" u="sng" dirty="0"/>
          </a:p>
        </p:txBody>
      </p:sp>
      <p:sp>
        <p:nvSpPr>
          <p:cNvPr id="4" name="Slide Number Placeholder 3">
            <a:extLst>
              <a:ext uri="{FF2B5EF4-FFF2-40B4-BE49-F238E27FC236}">
                <a16:creationId xmlns:a16="http://schemas.microsoft.com/office/drawing/2014/main" id="{377A561F-D65E-480C-BF31-9A6AE0F77610}"/>
              </a:ext>
            </a:extLst>
          </p:cNvPr>
          <p:cNvSpPr>
            <a:spLocks noGrp="1"/>
          </p:cNvSpPr>
          <p:nvPr>
            <p:ph type="sldNum" sz="quarter" idx="5"/>
          </p:nvPr>
        </p:nvSpPr>
        <p:spPr/>
        <p:txBody>
          <a:bodyPr/>
          <a:lstStyle/>
          <a:p>
            <a:fld id="{F5000ACD-0348-4F47-9C35-586193A86BF3}" type="slidenum">
              <a:rPr lang="en-US" smtClean="0"/>
              <a:t>30</a:t>
            </a:fld>
            <a:endParaRPr lang="en-US"/>
          </a:p>
        </p:txBody>
      </p:sp>
    </p:spTree>
    <p:extLst>
      <p:ext uri="{BB962C8B-B14F-4D97-AF65-F5344CB8AC3E}">
        <p14:creationId xmlns:p14="http://schemas.microsoft.com/office/powerpoint/2010/main" val="4018593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446C7-0660-8DFA-9A1E-115F00D31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98916-6C24-8303-40FB-318E147624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BA6903-C696-9DA3-D4E4-D49E69CC114D}"/>
              </a:ext>
            </a:extLst>
          </p:cNvPr>
          <p:cNvSpPr>
            <a:spLocks noGrp="1"/>
          </p:cNvSpPr>
          <p:nvPr>
            <p:ph type="body" idx="1"/>
          </p:nvPr>
        </p:nvSpPr>
        <p:spPr/>
        <p:txBody>
          <a:bodyPr/>
          <a:lstStyle/>
          <a:p>
            <a:r>
              <a:rPr lang="en-US" b="1" dirty="0"/>
              <a:t>External Storage System</a:t>
            </a:r>
            <a:r>
              <a:rPr lang="en-US" b="0" dirty="0"/>
              <a:t>: A reliable storage system (e.g., blob storage, database) to store large message payloads.</a:t>
            </a:r>
          </a:p>
          <a:p>
            <a:endParaRPr lang="en-US" b="1" dirty="0"/>
          </a:p>
          <a:p>
            <a:r>
              <a:rPr lang="en-US" b="1" dirty="0"/>
              <a:t>Claim Check</a:t>
            </a:r>
            <a:r>
              <a:rPr lang="en-US" b="0" dirty="0"/>
              <a:t>: A unique reference or identifier that is included in the message in order to retrieve the payload from the storage system.</a:t>
            </a:r>
          </a:p>
          <a:p>
            <a:endParaRPr lang="en-US" b="0" dirty="0"/>
          </a:p>
          <a:p>
            <a:r>
              <a:rPr lang="en-US" b="1" dirty="0"/>
              <a:t>Message Queue</a:t>
            </a:r>
            <a:r>
              <a:rPr lang="en-US" b="0" dirty="0"/>
              <a:t>: The messaging system that passes lightweight messages containing the claim check.</a:t>
            </a:r>
          </a:p>
          <a:p>
            <a:endParaRPr lang="en-US" b="0" dirty="0"/>
          </a:p>
          <a:p>
            <a:r>
              <a:rPr lang="en-US" b="1" dirty="0"/>
              <a:t>Payload Retrieval Logic</a:t>
            </a:r>
            <a:r>
              <a:rPr lang="en-US" b="0" dirty="0"/>
              <a:t>: Logic to retrieve the payload from the external storage system using the claim check when needed.</a:t>
            </a:r>
            <a:endParaRPr lang="en-US" b="1" dirty="0"/>
          </a:p>
        </p:txBody>
      </p:sp>
      <p:sp>
        <p:nvSpPr>
          <p:cNvPr id="4" name="Slide Number Placeholder 3">
            <a:extLst>
              <a:ext uri="{FF2B5EF4-FFF2-40B4-BE49-F238E27FC236}">
                <a16:creationId xmlns:a16="http://schemas.microsoft.com/office/drawing/2014/main" id="{F7D5E704-F58C-43E5-E72D-CC6BD491DEE2}"/>
              </a:ext>
            </a:extLst>
          </p:cNvPr>
          <p:cNvSpPr>
            <a:spLocks noGrp="1"/>
          </p:cNvSpPr>
          <p:nvPr>
            <p:ph type="sldNum" sz="quarter" idx="5"/>
          </p:nvPr>
        </p:nvSpPr>
        <p:spPr/>
        <p:txBody>
          <a:bodyPr/>
          <a:lstStyle/>
          <a:p>
            <a:fld id="{F5000ACD-0348-4F47-9C35-586193A86BF3}" type="slidenum">
              <a:rPr lang="en-US" smtClean="0"/>
              <a:t>31</a:t>
            </a:fld>
            <a:endParaRPr lang="en-US"/>
          </a:p>
        </p:txBody>
      </p:sp>
    </p:spTree>
    <p:extLst>
      <p:ext uri="{BB962C8B-B14F-4D97-AF65-F5344CB8AC3E}">
        <p14:creationId xmlns:p14="http://schemas.microsoft.com/office/powerpoint/2010/main" val="2505944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EA77E-A1A6-8493-96FA-ADD60D40B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50555-189C-84A3-5C16-8B55584B0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4A944F-812D-BECD-57C8-38D59B2548ED}"/>
              </a:ext>
            </a:extLst>
          </p:cNvPr>
          <p:cNvSpPr>
            <a:spLocks noGrp="1"/>
          </p:cNvSpPr>
          <p:nvPr>
            <p:ph type="body" idx="1"/>
          </p:nvPr>
        </p:nvSpPr>
        <p:spPr/>
        <p:txBody>
          <a:bodyPr/>
          <a:lstStyle/>
          <a:p>
            <a:r>
              <a:rPr lang="en-US" b="1" dirty="0"/>
              <a:t>External Storage System</a:t>
            </a:r>
            <a:r>
              <a:rPr lang="en-US" b="0" dirty="0"/>
              <a:t>: A reliable storage system (e.g., blob storage, database) to store large message payloads.</a:t>
            </a:r>
          </a:p>
          <a:p>
            <a:endParaRPr lang="en-US" b="1" dirty="0"/>
          </a:p>
          <a:p>
            <a:r>
              <a:rPr lang="en-US" b="1" dirty="0"/>
              <a:t>Claim Check</a:t>
            </a:r>
            <a:r>
              <a:rPr lang="en-US" b="0" dirty="0"/>
              <a:t>: A unique reference or identifier that is included in the message in order to retrieve the payload from the storage system.</a:t>
            </a:r>
          </a:p>
          <a:p>
            <a:endParaRPr lang="en-US" b="0" dirty="0"/>
          </a:p>
          <a:p>
            <a:r>
              <a:rPr lang="en-US" b="1" dirty="0"/>
              <a:t>Message Queue</a:t>
            </a:r>
            <a:r>
              <a:rPr lang="en-US" b="0" dirty="0"/>
              <a:t>: The messaging system that passes lightweight messages containing the claim check.</a:t>
            </a:r>
          </a:p>
          <a:p>
            <a:endParaRPr lang="en-US" b="0" dirty="0"/>
          </a:p>
          <a:p>
            <a:r>
              <a:rPr lang="en-US" b="1" dirty="0"/>
              <a:t>Payload Retrieval Logic</a:t>
            </a:r>
            <a:r>
              <a:rPr lang="en-US" b="0" dirty="0"/>
              <a:t>: Logic to retrieve the payload from the external storage system using the claim check when needed.</a:t>
            </a:r>
            <a:endParaRPr lang="en-US" b="1" dirty="0"/>
          </a:p>
        </p:txBody>
      </p:sp>
      <p:sp>
        <p:nvSpPr>
          <p:cNvPr id="4" name="Slide Number Placeholder 3">
            <a:extLst>
              <a:ext uri="{FF2B5EF4-FFF2-40B4-BE49-F238E27FC236}">
                <a16:creationId xmlns:a16="http://schemas.microsoft.com/office/drawing/2014/main" id="{BC994C9B-7D90-4ADE-683B-ADE149CA034F}"/>
              </a:ext>
            </a:extLst>
          </p:cNvPr>
          <p:cNvSpPr>
            <a:spLocks noGrp="1"/>
          </p:cNvSpPr>
          <p:nvPr>
            <p:ph type="sldNum" sz="quarter" idx="5"/>
          </p:nvPr>
        </p:nvSpPr>
        <p:spPr/>
        <p:txBody>
          <a:bodyPr/>
          <a:lstStyle/>
          <a:p>
            <a:fld id="{F5000ACD-0348-4F47-9C35-586193A86BF3}" type="slidenum">
              <a:rPr lang="en-US" smtClean="0"/>
              <a:t>32</a:t>
            </a:fld>
            <a:endParaRPr lang="en-US"/>
          </a:p>
        </p:txBody>
      </p:sp>
    </p:spTree>
    <p:extLst>
      <p:ext uri="{BB962C8B-B14F-4D97-AF65-F5344CB8AC3E}">
        <p14:creationId xmlns:p14="http://schemas.microsoft.com/office/powerpoint/2010/main" val="171681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FF9DA-AAED-7D81-347E-CE58605BD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E6CFE9-18C2-3D8A-EB23-2A374D7C2E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FCDF71-7233-4F59-1B2C-7387ADF32C7E}"/>
              </a:ext>
            </a:extLst>
          </p:cNvPr>
          <p:cNvSpPr>
            <a:spLocks noGrp="1"/>
          </p:cNvSpPr>
          <p:nvPr>
            <p:ph type="body" idx="1"/>
          </p:nvPr>
        </p:nvSpPr>
        <p:spPr/>
        <p:txBody>
          <a:bodyPr/>
          <a:lstStyle/>
          <a:p>
            <a:r>
              <a:rPr lang="en-US" b="1" u="none" dirty="0"/>
              <a:t>Improved Performance</a:t>
            </a:r>
            <a:r>
              <a:rPr lang="en-US" b="0" u="none" dirty="0"/>
              <a:t>: Reduces the size of messages in the queue, allowing for faster transmissions and processing.</a:t>
            </a:r>
          </a:p>
          <a:p>
            <a:endParaRPr lang="en-US" b="0" u="none" dirty="0"/>
          </a:p>
          <a:p>
            <a:r>
              <a:rPr lang="en-US" b="1" u="none" dirty="0"/>
              <a:t>Scalability</a:t>
            </a:r>
            <a:r>
              <a:rPr lang="en-US" b="0" u="none" dirty="0"/>
              <a:t>: Offloads large payloads to an external storage system, enabling the message queue to handle a higher volume of messages.</a:t>
            </a:r>
          </a:p>
          <a:p>
            <a:endParaRPr lang="en-US" b="0" u="none" dirty="0"/>
          </a:p>
          <a:p>
            <a:r>
              <a:rPr lang="en-US" b="1" u="none" dirty="0"/>
              <a:t>Resource Efficiency</a:t>
            </a:r>
            <a:r>
              <a:rPr lang="en-US" b="0" u="none" dirty="0"/>
              <a:t>: Optimizes the use of queue resources by keeping messages lightweight and manageable.</a:t>
            </a:r>
            <a:endParaRPr lang="en-US" b="1" u="none" dirty="0"/>
          </a:p>
        </p:txBody>
      </p:sp>
      <p:sp>
        <p:nvSpPr>
          <p:cNvPr id="4" name="Slide Number Placeholder 3">
            <a:extLst>
              <a:ext uri="{FF2B5EF4-FFF2-40B4-BE49-F238E27FC236}">
                <a16:creationId xmlns:a16="http://schemas.microsoft.com/office/drawing/2014/main" id="{0EB3F366-28F9-ADD7-52EE-DB2AD522D4AF}"/>
              </a:ext>
            </a:extLst>
          </p:cNvPr>
          <p:cNvSpPr>
            <a:spLocks noGrp="1"/>
          </p:cNvSpPr>
          <p:nvPr>
            <p:ph type="sldNum" sz="quarter" idx="5"/>
          </p:nvPr>
        </p:nvSpPr>
        <p:spPr/>
        <p:txBody>
          <a:bodyPr/>
          <a:lstStyle/>
          <a:p>
            <a:fld id="{F5000ACD-0348-4F47-9C35-586193A86BF3}" type="slidenum">
              <a:rPr lang="en-US" smtClean="0"/>
              <a:t>33</a:t>
            </a:fld>
            <a:endParaRPr lang="en-US"/>
          </a:p>
        </p:txBody>
      </p:sp>
    </p:spTree>
    <p:extLst>
      <p:ext uri="{BB962C8B-B14F-4D97-AF65-F5344CB8AC3E}">
        <p14:creationId xmlns:p14="http://schemas.microsoft.com/office/powerpoint/2010/main" val="981018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19A6-93D7-3B61-CAC3-7767CE5D1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40E1A5-F881-6111-AAF4-6C96AE9E7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BC8EE-773C-2549-19DC-529606462FFD}"/>
              </a:ext>
            </a:extLst>
          </p:cNvPr>
          <p:cNvSpPr>
            <a:spLocks noGrp="1"/>
          </p:cNvSpPr>
          <p:nvPr>
            <p:ph type="body" idx="1"/>
          </p:nvPr>
        </p:nvSpPr>
        <p:spPr/>
        <p:txBody>
          <a:bodyPr/>
          <a:lstStyle/>
          <a:p>
            <a:r>
              <a:rPr lang="en-US" b="1" u="sng" dirty="0"/>
              <a:t>Definition</a:t>
            </a:r>
            <a:endParaRPr lang="en-US" b="0" u="none" dirty="0"/>
          </a:p>
          <a:p>
            <a:r>
              <a:rPr lang="en-US" b="0" u="none" dirty="0"/>
              <a:t>The Idempotent Receiver pattern ensures that a message is processed exactly once, even if the message is received multiple times. This is achieved by designing the receiver to recognize and discard duplicate messages.</a:t>
            </a:r>
          </a:p>
          <a:p>
            <a:endParaRPr lang="en-US" b="0" u="none" dirty="0"/>
          </a:p>
          <a:p>
            <a:r>
              <a:rPr lang="en-US" b="1" u="sng" dirty="0"/>
              <a:t>Purpose</a:t>
            </a:r>
            <a:endParaRPr lang="en-US" b="0" u="none" dirty="0"/>
          </a:p>
          <a:p>
            <a:r>
              <a:rPr lang="en-US" b="0" u="none" dirty="0"/>
              <a:t>The purpose of the Idempotent Receiver pattern is to prevent duplicate processing of messages, ensuring reliable and accurate message handling.</a:t>
            </a:r>
            <a:endParaRPr lang="en-US" b="1" u="sng" dirty="0"/>
          </a:p>
        </p:txBody>
      </p:sp>
      <p:sp>
        <p:nvSpPr>
          <p:cNvPr id="4" name="Slide Number Placeholder 3">
            <a:extLst>
              <a:ext uri="{FF2B5EF4-FFF2-40B4-BE49-F238E27FC236}">
                <a16:creationId xmlns:a16="http://schemas.microsoft.com/office/drawing/2014/main" id="{6E4B305B-4319-5242-FACB-CE7FA5B8C41A}"/>
              </a:ext>
            </a:extLst>
          </p:cNvPr>
          <p:cNvSpPr>
            <a:spLocks noGrp="1"/>
          </p:cNvSpPr>
          <p:nvPr>
            <p:ph type="sldNum" sz="quarter" idx="5"/>
          </p:nvPr>
        </p:nvSpPr>
        <p:spPr/>
        <p:txBody>
          <a:bodyPr/>
          <a:lstStyle/>
          <a:p>
            <a:fld id="{F5000ACD-0348-4F47-9C35-586193A86BF3}" type="slidenum">
              <a:rPr lang="en-US" smtClean="0"/>
              <a:t>3</a:t>
            </a:fld>
            <a:endParaRPr lang="en-US"/>
          </a:p>
        </p:txBody>
      </p:sp>
    </p:spTree>
    <p:extLst>
      <p:ext uri="{BB962C8B-B14F-4D97-AF65-F5344CB8AC3E}">
        <p14:creationId xmlns:p14="http://schemas.microsoft.com/office/powerpoint/2010/main" val="37848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F808D-1643-EEDA-C16A-56385BE95A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F136C-2CB5-C13F-CD4C-740BBD083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EEEBC-F063-353E-552F-6BC280637A52}"/>
              </a:ext>
            </a:extLst>
          </p:cNvPr>
          <p:cNvSpPr>
            <a:spLocks noGrp="1"/>
          </p:cNvSpPr>
          <p:nvPr>
            <p:ph type="body" idx="1"/>
          </p:nvPr>
        </p:nvSpPr>
        <p:spPr/>
        <p:txBody>
          <a:bodyPr/>
          <a:lstStyle/>
          <a:p>
            <a:r>
              <a:rPr lang="en-US" b="1" u="none" dirty="0"/>
              <a:t>Increased Complexity</a:t>
            </a:r>
            <a:r>
              <a:rPr lang="en-US" b="0" u="none" dirty="0"/>
              <a:t>: Introduces additional complexity by requiring coordination between the messaging system and external storage.</a:t>
            </a:r>
          </a:p>
          <a:p>
            <a:endParaRPr lang="en-US" b="0" u="none" dirty="0"/>
          </a:p>
          <a:p>
            <a:r>
              <a:rPr lang="en-US" b="1" u="none" dirty="0"/>
              <a:t>Potential Latency</a:t>
            </a:r>
            <a:r>
              <a:rPr lang="en-US" b="0" u="none" dirty="0"/>
              <a:t>: Retrieving large payloads from external storage may introduce latency, especially if the storage system is slower.</a:t>
            </a:r>
          </a:p>
          <a:p>
            <a:endParaRPr lang="en-US" b="0" u="none" dirty="0"/>
          </a:p>
          <a:p>
            <a:r>
              <a:rPr lang="en-US" b="1" u="none" dirty="0"/>
              <a:t>Dependency Management</a:t>
            </a:r>
            <a:r>
              <a:rPr lang="en-US" b="0" u="none" dirty="0"/>
              <a:t>: Increases dependency on the external storage system, which must be reliable and performant.</a:t>
            </a:r>
            <a:endParaRPr lang="en-US" b="1" u="none" dirty="0"/>
          </a:p>
        </p:txBody>
      </p:sp>
      <p:sp>
        <p:nvSpPr>
          <p:cNvPr id="4" name="Slide Number Placeholder 3">
            <a:extLst>
              <a:ext uri="{FF2B5EF4-FFF2-40B4-BE49-F238E27FC236}">
                <a16:creationId xmlns:a16="http://schemas.microsoft.com/office/drawing/2014/main" id="{E6906D04-C098-40B4-D55D-E103EDA278AD}"/>
              </a:ext>
            </a:extLst>
          </p:cNvPr>
          <p:cNvSpPr>
            <a:spLocks noGrp="1"/>
          </p:cNvSpPr>
          <p:nvPr>
            <p:ph type="sldNum" sz="quarter" idx="5"/>
          </p:nvPr>
        </p:nvSpPr>
        <p:spPr/>
        <p:txBody>
          <a:bodyPr/>
          <a:lstStyle/>
          <a:p>
            <a:fld id="{F5000ACD-0348-4F47-9C35-586193A86BF3}" type="slidenum">
              <a:rPr lang="en-US" smtClean="0"/>
              <a:t>34</a:t>
            </a:fld>
            <a:endParaRPr lang="en-US"/>
          </a:p>
        </p:txBody>
      </p:sp>
    </p:spTree>
    <p:extLst>
      <p:ext uri="{BB962C8B-B14F-4D97-AF65-F5344CB8AC3E}">
        <p14:creationId xmlns:p14="http://schemas.microsoft.com/office/powerpoint/2010/main" val="217737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BA87F-8D93-8E76-71FD-2F062CE22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EF866F-D7D4-B950-EA8B-2D650B662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EB4B07-6D10-FAA9-0BAB-EF6865D529EB}"/>
              </a:ext>
            </a:extLst>
          </p:cNvPr>
          <p:cNvSpPr>
            <a:spLocks noGrp="1"/>
          </p:cNvSpPr>
          <p:nvPr>
            <p:ph type="body" idx="1"/>
          </p:nvPr>
        </p:nvSpPr>
        <p:spPr/>
        <p:txBody>
          <a:bodyPr/>
          <a:lstStyle/>
          <a:p>
            <a:r>
              <a:rPr lang="en-US" b="1" u="sng" dirty="0"/>
              <a:t>Large File Transfers</a:t>
            </a:r>
            <a:endParaRPr lang="en-US" b="0" u="none" dirty="0"/>
          </a:p>
          <a:p>
            <a:r>
              <a:rPr lang="en-US" b="0" u="none" dirty="0"/>
              <a:t>When transferring large files or multimedia content, storing the files externally and passing references ensures efficient message processing.</a:t>
            </a:r>
          </a:p>
          <a:p>
            <a:endParaRPr lang="en-US" b="0" u="none" dirty="0"/>
          </a:p>
          <a:p>
            <a:r>
              <a:rPr lang="en-US" b="1" i="0" u="sng" dirty="0"/>
              <a:t>Complex Data Structures</a:t>
            </a:r>
          </a:p>
          <a:p>
            <a:r>
              <a:rPr lang="en-US" b="0" i="0" u="none" dirty="0"/>
              <a:t>For messages containing complex or large data structures, using a claim check prevents overloading the message queue.</a:t>
            </a:r>
          </a:p>
          <a:p>
            <a:endParaRPr lang="en-US" b="0" i="0" u="none" dirty="0"/>
          </a:p>
          <a:p>
            <a:r>
              <a:rPr lang="en-US" b="1" i="0" u="sng" dirty="0"/>
              <a:t>Resource Optimization</a:t>
            </a:r>
            <a:endParaRPr lang="en-US" b="0" i="0" u="none" dirty="0"/>
          </a:p>
          <a:p>
            <a:r>
              <a:rPr lang="en-US" b="0" i="0" u="none" dirty="0"/>
              <a:t>Optimizing the use of message queue resources by reducing the payload size and ensuring faster message transmission.</a:t>
            </a:r>
            <a:endParaRPr lang="en-US" b="1" i="0" u="sng" dirty="0"/>
          </a:p>
        </p:txBody>
      </p:sp>
      <p:sp>
        <p:nvSpPr>
          <p:cNvPr id="4" name="Slide Number Placeholder 3">
            <a:extLst>
              <a:ext uri="{FF2B5EF4-FFF2-40B4-BE49-F238E27FC236}">
                <a16:creationId xmlns:a16="http://schemas.microsoft.com/office/drawing/2014/main" id="{2050675E-434B-C7A0-EB41-B71241036F8F}"/>
              </a:ext>
            </a:extLst>
          </p:cNvPr>
          <p:cNvSpPr>
            <a:spLocks noGrp="1"/>
          </p:cNvSpPr>
          <p:nvPr>
            <p:ph type="sldNum" sz="quarter" idx="5"/>
          </p:nvPr>
        </p:nvSpPr>
        <p:spPr/>
        <p:txBody>
          <a:bodyPr/>
          <a:lstStyle/>
          <a:p>
            <a:fld id="{F5000ACD-0348-4F47-9C35-586193A86BF3}" type="slidenum">
              <a:rPr lang="en-US" smtClean="0"/>
              <a:t>35</a:t>
            </a:fld>
            <a:endParaRPr lang="en-US"/>
          </a:p>
        </p:txBody>
      </p:sp>
    </p:spTree>
    <p:extLst>
      <p:ext uri="{BB962C8B-B14F-4D97-AF65-F5344CB8AC3E}">
        <p14:creationId xmlns:p14="http://schemas.microsoft.com/office/powerpoint/2010/main" val="2001502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C725C-88A6-C88E-286C-9855B7B6A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7F97E3-08E8-0E67-DF9B-1DEDA96EB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8EC5A5-3802-EC2C-3233-8E7138B572AC}"/>
              </a:ext>
            </a:extLst>
          </p:cNvPr>
          <p:cNvSpPr>
            <a:spLocks noGrp="1"/>
          </p:cNvSpPr>
          <p:nvPr>
            <p:ph type="body" idx="1"/>
          </p:nvPr>
        </p:nvSpPr>
        <p:spPr/>
        <p:txBody>
          <a:bodyPr/>
          <a:lstStyle/>
          <a:p>
            <a:r>
              <a:rPr lang="en-US" b="1" dirty="0"/>
              <a:t>Store Large Payloads Externally</a:t>
            </a:r>
            <a:r>
              <a:rPr lang="en-US" b="0" dirty="0"/>
              <a:t>: Use an external storage system to store large message payloads and keep the message queue lightweight.</a:t>
            </a:r>
          </a:p>
          <a:p>
            <a:endParaRPr lang="en-US" b="0" dirty="0"/>
          </a:p>
          <a:p>
            <a:r>
              <a:rPr lang="en-US" b="1" dirty="0"/>
              <a:t>Include Claim Checks</a:t>
            </a:r>
            <a:r>
              <a:rPr lang="en-US" b="0" dirty="0"/>
              <a:t>: Pass references or claim checks through the message queue to retrieve the payload when needed.</a:t>
            </a:r>
          </a:p>
          <a:p>
            <a:endParaRPr lang="en-US" b="0" dirty="0"/>
          </a:p>
          <a:p>
            <a:r>
              <a:rPr lang="en-US" b="1" dirty="0"/>
              <a:t>Ensure Storage Reliability</a:t>
            </a:r>
            <a:r>
              <a:rPr lang="en-US" b="0" dirty="0"/>
              <a:t>: Use a reliable and performant external storage system to store and retrieve large payloads efficiently.</a:t>
            </a:r>
          </a:p>
          <a:p>
            <a:endParaRPr lang="en-US" b="0" dirty="0"/>
          </a:p>
          <a:p>
            <a:r>
              <a:rPr lang="en-US" b="1" dirty="0"/>
              <a:t>Coordinate Components</a:t>
            </a:r>
            <a:r>
              <a:rPr lang="en-US" b="0" dirty="0"/>
              <a:t>: Ensure proper coordination between the messaging system and the external storage to maintain consistency and reliability.</a:t>
            </a:r>
          </a:p>
          <a:p>
            <a:endParaRPr lang="en-US" b="0" dirty="0"/>
          </a:p>
          <a:p>
            <a:endParaRPr lang="en-US" b="1" dirty="0"/>
          </a:p>
        </p:txBody>
      </p:sp>
      <p:sp>
        <p:nvSpPr>
          <p:cNvPr id="4" name="Slide Number Placeholder 3">
            <a:extLst>
              <a:ext uri="{FF2B5EF4-FFF2-40B4-BE49-F238E27FC236}">
                <a16:creationId xmlns:a16="http://schemas.microsoft.com/office/drawing/2014/main" id="{8C0F321E-3D7D-89E5-FEC0-25E3EA9C52E1}"/>
              </a:ext>
            </a:extLst>
          </p:cNvPr>
          <p:cNvSpPr>
            <a:spLocks noGrp="1"/>
          </p:cNvSpPr>
          <p:nvPr>
            <p:ph type="sldNum" sz="quarter" idx="5"/>
          </p:nvPr>
        </p:nvSpPr>
        <p:spPr/>
        <p:txBody>
          <a:bodyPr/>
          <a:lstStyle/>
          <a:p>
            <a:fld id="{F5000ACD-0348-4F47-9C35-586193A86BF3}" type="slidenum">
              <a:rPr lang="en-US" smtClean="0"/>
              <a:t>42</a:t>
            </a:fld>
            <a:endParaRPr lang="en-US"/>
          </a:p>
        </p:txBody>
      </p:sp>
    </p:spTree>
    <p:extLst>
      <p:ext uri="{BB962C8B-B14F-4D97-AF65-F5344CB8AC3E}">
        <p14:creationId xmlns:p14="http://schemas.microsoft.com/office/powerpoint/2010/main" val="1674594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we conclude the </a:t>
            </a:r>
            <a:r>
              <a:rPr lang="en-US" b="1" dirty="0"/>
              <a:t>Advanced Processing Techniques</a:t>
            </a:r>
            <a:r>
              <a:rPr lang="en-US" b="0" dirty="0"/>
              <a:t> module, let’s summarize the key patterns and insights we have covered, and preview what is coming up next.</a:t>
            </a:r>
          </a:p>
          <a:p>
            <a:endParaRPr lang="en-US" b="0" dirty="0"/>
          </a:p>
          <a:p>
            <a:r>
              <a:rPr lang="en-US" b="1" dirty="0"/>
              <a:t>Key Takeaways</a:t>
            </a:r>
            <a:r>
              <a:rPr lang="en-US" b="0" dirty="0"/>
              <a:t>:</a:t>
            </a:r>
          </a:p>
          <a:p>
            <a:endParaRPr lang="en-US" b="0" dirty="0"/>
          </a:p>
          <a:p>
            <a:pPr marL="171450" indent="-171450">
              <a:buFont typeface="Arial" panose="020B0604020202020204" pitchFamily="34" charset="0"/>
              <a:buChar char="•"/>
            </a:pPr>
            <a:r>
              <a:rPr lang="en-US" b="1" dirty="0"/>
              <a:t>Idempotent Receiver</a:t>
            </a:r>
            <a:r>
              <a:rPr lang="en-US" b="0" dirty="0"/>
              <a:t>: Ensuring that messages are processed safely multiple times without unintended side effects.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Message Scheduling</a:t>
            </a:r>
            <a:r>
              <a:rPr lang="en-US" b="0" dirty="0"/>
              <a:t>: Techniques for delaying messaging processing until a specified time.</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Claim Check</a:t>
            </a:r>
            <a:r>
              <a:rPr lang="en-US" b="0" dirty="0"/>
              <a:t>: Efficiently offloading large messages form the queue to handle them more effectively.</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These patterns have provided you with advanced tools to improve the reliability and efficiency of your messaging solutions.</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44</a:t>
            </a:fld>
            <a:endParaRPr lang="en-US"/>
          </a:p>
        </p:txBody>
      </p:sp>
    </p:spTree>
    <p:extLst>
      <p:ext uri="{BB962C8B-B14F-4D97-AF65-F5344CB8AC3E}">
        <p14:creationId xmlns:p14="http://schemas.microsoft.com/office/powerpoint/2010/main" val="2915634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module, we will look into essential patterns that ensure you messaging systems are resilient and reliable. Here is a glimpse of what is to come:</a:t>
            </a:r>
          </a:p>
          <a:p>
            <a:endParaRPr lang="en-US" b="1" dirty="0"/>
          </a:p>
          <a:p>
            <a:pPr marL="171450" indent="-171450">
              <a:buFont typeface="Arial" panose="020B0604020202020204" pitchFamily="34" charset="0"/>
              <a:buChar char="•"/>
            </a:pPr>
            <a:r>
              <a:rPr lang="en-US" b="1" dirty="0"/>
              <a:t>Circuit Breaker</a:t>
            </a:r>
            <a:r>
              <a:rPr lang="en-US" b="0" dirty="0"/>
              <a:t>: Introducing fault tolerance and resilience in your messaging solutions.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Saga</a:t>
            </a:r>
            <a:r>
              <a:rPr lang="en-US" b="0" dirty="0"/>
              <a:t>: Managing long-running transactions with distributed systems.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Sequential Convoy</a:t>
            </a:r>
            <a:r>
              <a:rPr lang="en-US" b="0" dirty="0"/>
              <a:t>: Handling related messages in a specific order.</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These upcoming patterns will further enhance your ability to design robust and scalable messaging systems. Stay tuned as we continue our journey into building resilient and reliable messaging solutions!</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46</a:t>
            </a:fld>
            <a:endParaRPr lang="en-US"/>
          </a:p>
        </p:txBody>
      </p:sp>
    </p:spTree>
    <p:extLst>
      <p:ext uri="{BB962C8B-B14F-4D97-AF65-F5344CB8AC3E}">
        <p14:creationId xmlns:p14="http://schemas.microsoft.com/office/powerpoint/2010/main" val="427063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F52F2-D64E-21DB-3CAE-9A5CA3D936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A7A82-28AB-2463-F1B7-2623281615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48098-2C73-43E0-1D80-3C7DD2DA1170}"/>
              </a:ext>
            </a:extLst>
          </p:cNvPr>
          <p:cNvSpPr>
            <a:spLocks noGrp="1"/>
          </p:cNvSpPr>
          <p:nvPr>
            <p:ph type="body" idx="1"/>
          </p:nvPr>
        </p:nvSpPr>
        <p:spPr/>
        <p:txBody>
          <a:bodyPr/>
          <a:lstStyle/>
          <a:p>
            <a:r>
              <a:rPr lang="en-US" b="1" dirty="0"/>
              <a:t>Unique Message Identifiers</a:t>
            </a:r>
            <a:r>
              <a:rPr lang="en-US" b="0" dirty="0"/>
              <a:t>: Use unique identifiers for each message to track which messages have been processed.</a:t>
            </a:r>
          </a:p>
          <a:p>
            <a:endParaRPr lang="en-US" b="0" dirty="0"/>
          </a:p>
          <a:p>
            <a:r>
              <a:rPr lang="en-US" b="1" dirty="0"/>
              <a:t>State Storage</a:t>
            </a:r>
            <a:r>
              <a:rPr lang="en-US" b="0" dirty="0"/>
              <a:t>: Maintain a state storage system (e.g., database, in-memory cache) to store and check the processing status of messages.</a:t>
            </a:r>
          </a:p>
          <a:p>
            <a:endParaRPr lang="en-US" b="0" dirty="0"/>
          </a:p>
          <a:p>
            <a:r>
              <a:rPr lang="en-US" b="1" dirty="0"/>
              <a:t>Idempotent Processing Logic</a:t>
            </a:r>
            <a:r>
              <a:rPr lang="en-US" b="0" dirty="0"/>
              <a:t>: Implement logic in the receiver to check for duplicate messages and discard them if they have already been processed.</a:t>
            </a:r>
            <a:endParaRPr lang="en-US" b="1" dirty="0"/>
          </a:p>
        </p:txBody>
      </p:sp>
      <p:sp>
        <p:nvSpPr>
          <p:cNvPr id="4" name="Slide Number Placeholder 3">
            <a:extLst>
              <a:ext uri="{FF2B5EF4-FFF2-40B4-BE49-F238E27FC236}">
                <a16:creationId xmlns:a16="http://schemas.microsoft.com/office/drawing/2014/main" id="{EC85AB3F-76F3-3599-1F66-9B8BB07537B8}"/>
              </a:ext>
            </a:extLst>
          </p:cNvPr>
          <p:cNvSpPr>
            <a:spLocks noGrp="1"/>
          </p:cNvSpPr>
          <p:nvPr>
            <p:ph type="sldNum" sz="quarter" idx="5"/>
          </p:nvPr>
        </p:nvSpPr>
        <p:spPr/>
        <p:txBody>
          <a:bodyPr/>
          <a:lstStyle/>
          <a:p>
            <a:fld id="{F5000ACD-0348-4F47-9C35-586193A86BF3}" type="slidenum">
              <a:rPr lang="en-US" smtClean="0"/>
              <a:t>4</a:t>
            </a:fld>
            <a:endParaRPr lang="en-US"/>
          </a:p>
        </p:txBody>
      </p:sp>
    </p:spTree>
    <p:extLst>
      <p:ext uri="{BB962C8B-B14F-4D97-AF65-F5344CB8AC3E}">
        <p14:creationId xmlns:p14="http://schemas.microsoft.com/office/powerpoint/2010/main" val="3144692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92D1F-2074-ED9D-D70B-9AACEEC330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1798-D19B-DB9A-889E-F17B7CC7C4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C2F72-56DE-2748-EDA6-64AE4DEF07F8}"/>
              </a:ext>
            </a:extLst>
          </p:cNvPr>
          <p:cNvSpPr>
            <a:spLocks noGrp="1"/>
          </p:cNvSpPr>
          <p:nvPr>
            <p:ph type="body" idx="1"/>
          </p:nvPr>
        </p:nvSpPr>
        <p:spPr/>
        <p:txBody>
          <a:bodyPr/>
          <a:lstStyle/>
          <a:p>
            <a:r>
              <a:rPr lang="en-US" b="1" dirty="0"/>
              <a:t>Unique Message Identifiers</a:t>
            </a:r>
            <a:r>
              <a:rPr lang="en-US" b="0" dirty="0"/>
              <a:t>: Use unique identifiers for each message to track which messages have been processed.</a:t>
            </a:r>
          </a:p>
          <a:p>
            <a:endParaRPr lang="en-US" b="0" dirty="0"/>
          </a:p>
          <a:p>
            <a:r>
              <a:rPr lang="en-US" b="1" dirty="0"/>
              <a:t>State Storage</a:t>
            </a:r>
            <a:r>
              <a:rPr lang="en-US" b="0" dirty="0"/>
              <a:t>: Maintain a state storage system (e.g., database, in-memory cache) to store and check the processing status of messages.</a:t>
            </a:r>
          </a:p>
          <a:p>
            <a:endParaRPr lang="en-US" b="0" dirty="0"/>
          </a:p>
          <a:p>
            <a:r>
              <a:rPr lang="en-US" b="1" dirty="0"/>
              <a:t>Idempotent Processing Logic</a:t>
            </a:r>
            <a:r>
              <a:rPr lang="en-US" b="0" dirty="0"/>
              <a:t>: Implement logic in the receiver to check for duplicate messages and discard them if they have already been processed.</a:t>
            </a:r>
            <a:endParaRPr lang="en-US" b="1" dirty="0"/>
          </a:p>
        </p:txBody>
      </p:sp>
      <p:sp>
        <p:nvSpPr>
          <p:cNvPr id="4" name="Slide Number Placeholder 3">
            <a:extLst>
              <a:ext uri="{FF2B5EF4-FFF2-40B4-BE49-F238E27FC236}">
                <a16:creationId xmlns:a16="http://schemas.microsoft.com/office/drawing/2014/main" id="{E1E23D65-1CC5-7158-1FCB-4D1F61F0A95D}"/>
              </a:ext>
            </a:extLst>
          </p:cNvPr>
          <p:cNvSpPr>
            <a:spLocks noGrp="1"/>
          </p:cNvSpPr>
          <p:nvPr>
            <p:ph type="sldNum" sz="quarter" idx="5"/>
          </p:nvPr>
        </p:nvSpPr>
        <p:spPr/>
        <p:txBody>
          <a:bodyPr/>
          <a:lstStyle/>
          <a:p>
            <a:fld id="{F5000ACD-0348-4F47-9C35-586193A86BF3}" type="slidenum">
              <a:rPr lang="en-US" smtClean="0"/>
              <a:t>5</a:t>
            </a:fld>
            <a:endParaRPr lang="en-US"/>
          </a:p>
        </p:txBody>
      </p:sp>
    </p:spTree>
    <p:extLst>
      <p:ext uri="{BB962C8B-B14F-4D97-AF65-F5344CB8AC3E}">
        <p14:creationId xmlns:p14="http://schemas.microsoft.com/office/powerpoint/2010/main" val="447488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Data Integrity</a:t>
            </a:r>
            <a:r>
              <a:rPr lang="en-US" b="0" u="none" dirty="0"/>
              <a:t>: Ensures that each message is processed exactly once, maintaining accurate and consistent data.</a:t>
            </a:r>
          </a:p>
          <a:p>
            <a:endParaRPr lang="en-US" b="0" u="none" dirty="0"/>
          </a:p>
          <a:p>
            <a:r>
              <a:rPr lang="en-US" b="1" u="none" dirty="0"/>
              <a:t>Reliability</a:t>
            </a:r>
            <a:r>
              <a:rPr lang="en-US" b="0" u="none" dirty="0"/>
              <a:t>: Prevents duplicate processing, reducing the risk of errors and inconsistencies in the system.</a:t>
            </a:r>
          </a:p>
          <a:p>
            <a:endParaRPr lang="en-US" b="0" u="none" dirty="0"/>
          </a:p>
          <a:p>
            <a:r>
              <a:rPr lang="en-US" b="1" u="none" dirty="0"/>
              <a:t>Efficiency</a:t>
            </a:r>
            <a:r>
              <a:rPr lang="en-US" b="0" u="none" dirty="0"/>
              <a:t>: Minimizes unnecessary processing by discarding duplicate messages, optimizing resource usage.</a:t>
            </a:r>
            <a:endParaRPr lang="en-US" b="1" u="none" dirty="0"/>
          </a:p>
        </p:txBody>
      </p:sp>
      <p:sp>
        <p:nvSpPr>
          <p:cNvPr id="4" name="Slide Number Placeholder 3"/>
          <p:cNvSpPr>
            <a:spLocks noGrp="1"/>
          </p:cNvSpPr>
          <p:nvPr>
            <p:ph type="sldNum" sz="quarter" idx="5"/>
          </p:nvPr>
        </p:nvSpPr>
        <p:spPr/>
        <p:txBody>
          <a:bodyPr/>
          <a:lstStyle/>
          <a:p>
            <a:fld id="{F5000ACD-0348-4F47-9C35-586193A86BF3}" type="slidenum">
              <a:rPr lang="en-US" smtClean="0"/>
              <a:t>6</a:t>
            </a:fld>
            <a:endParaRPr lang="en-US"/>
          </a:p>
        </p:txBody>
      </p:sp>
    </p:spTree>
    <p:extLst>
      <p:ext uri="{BB962C8B-B14F-4D97-AF65-F5344CB8AC3E}">
        <p14:creationId xmlns:p14="http://schemas.microsoft.com/office/powerpoint/2010/main" val="398997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B5D7A-F7E6-B545-0C35-C0DDB38B2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056B-5A41-24D4-BF72-9178B8986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EF2EE9-4C13-30A7-7AB2-2E71D725DCD6}"/>
              </a:ext>
            </a:extLst>
          </p:cNvPr>
          <p:cNvSpPr>
            <a:spLocks noGrp="1"/>
          </p:cNvSpPr>
          <p:nvPr>
            <p:ph type="body" idx="1"/>
          </p:nvPr>
        </p:nvSpPr>
        <p:spPr/>
        <p:txBody>
          <a:bodyPr/>
          <a:lstStyle/>
          <a:p>
            <a:r>
              <a:rPr lang="en-US" b="1" u="none" dirty="0"/>
              <a:t>Complexity</a:t>
            </a:r>
            <a:r>
              <a:rPr lang="en-US" b="0" u="none" dirty="0"/>
              <a:t>: Implementing idempotent processing logic adds complexity to the system design.</a:t>
            </a:r>
          </a:p>
          <a:p>
            <a:endParaRPr lang="en-US" b="0" u="none" dirty="0"/>
          </a:p>
          <a:p>
            <a:r>
              <a:rPr lang="en-US" b="1" u="none" dirty="0"/>
              <a:t>State Management</a:t>
            </a:r>
            <a:r>
              <a:rPr lang="en-US" b="0" u="none" dirty="0"/>
              <a:t>: Requires maintaining state information to identify and discard duplicate messages.</a:t>
            </a:r>
            <a:endParaRPr lang="en-US" b="1" u="none" dirty="0"/>
          </a:p>
        </p:txBody>
      </p:sp>
      <p:sp>
        <p:nvSpPr>
          <p:cNvPr id="4" name="Slide Number Placeholder 3">
            <a:extLst>
              <a:ext uri="{FF2B5EF4-FFF2-40B4-BE49-F238E27FC236}">
                <a16:creationId xmlns:a16="http://schemas.microsoft.com/office/drawing/2014/main" id="{91CBECDD-25DD-66C2-B08E-620CAADAE1AD}"/>
              </a:ext>
            </a:extLst>
          </p:cNvPr>
          <p:cNvSpPr>
            <a:spLocks noGrp="1"/>
          </p:cNvSpPr>
          <p:nvPr>
            <p:ph type="sldNum" sz="quarter" idx="5"/>
          </p:nvPr>
        </p:nvSpPr>
        <p:spPr/>
        <p:txBody>
          <a:bodyPr/>
          <a:lstStyle/>
          <a:p>
            <a:fld id="{F5000ACD-0348-4F47-9C35-586193A86BF3}" type="slidenum">
              <a:rPr lang="en-US" smtClean="0"/>
              <a:t>7</a:t>
            </a:fld>
            <a:endParaRPr lang="en-US"/>
          </a:p>
        </p:txBody>
      </p:sp>
    </p:spTree>
    <p:extLst>
      <p:ext uri="{BB962C8B-B14F-4D97-AF65-F5344CB8AC3E}">
        <p14:creationId xmlns:p14="http://schemas.microsoft.com/office/powerpoint/2010/main" val="71375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5CF97-B27D-4F19-22FE-00ADB108B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161F1-B2D1-F312-4DED-001934633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3F1A6-E3E6-FF27-5297-647872B6EA33}"/>
              </a:ext>
            </a:extLst>
          </p:cNvPr>
          <p:cNvSpPr>
            <a:spLocks noGrp="1"/>
          </p:cNvSpPr>
          <p:nvPr>
            <p:ph type="body" idx="1"/>
          </p:nvPr>
        </p:nvSpPr>
        <p:spPr/>
        <p:txBody>
          <a:bodyPr/>
          <a:lstStyle/>
          <a:p>
            <a:r>
              <a:rPr lang="en-US" b="1" u="sng" dirty="0"/>
              <a:t>Payment Processing</a:t>
            </a:r>
            <a:endParaRPr lang="en-US" b="0" u="none" dirty="0"/>
          </a:p>
          <a:p>
            <a:r>
              <a:rPr lang="en-US" b="0" u="none" dirty="0"/>
              <a:t>Ensuring that payment transactions are processed only once, even if the payment request is received multiple times due to network issues.</a:t>
            </a:r>
          </a:p>
          <a:p>
            <a:endParaRPr lang="en-US" b="0" u="none" dirty="0"/>
          </a:p>
          <a:p>
            <a:r>
              <a:rPr lang="en-US" b="1" u="sng" dirty="0"/>
              <a:t>Order Management</a:t>
            </a:r>
            <a:endParaRPr lang="en-US" b="0" u="none" dirty="0"/>
          </a:p>
          <a:p>
            <a:r>
              <a:rPr lang="en-US" b="0" u="none" dirty="0"/>
              <a:t>Preventing duplicate order creation when multiple requests are received for the same order.</a:t>
            </a:r>
          </a:p>
          <a:p>
            <a:endParaRPr lang="en-US" b="0" u="none" dirty="0"/>
          </a:p>
          <a:p>
            <a:r>
              <a:rPr lang="en-US" b="1" u="sng" dirty="0"/>
              <a:t>Inventory Updates</a:t>
            </a:r>
            <a:endParaRPr lang="en-US" b="0" u="none" dirty="0"/>
          </a:p>
          <a:p>
            <a:r>
              <a:rPr lang="en-US" b="0" u="none" dirty="0"/>
              <a:t>Ensuring inventory counts are updated correctly without duplication when the same update message is received more than once.</a:t>
            </a:r>
            <a:endParaRPr lang="en-US" b="1" u="sng" dirty="0"/>
          </a:p>
        </p:txBody>
      </p:sp>
      <p:sp>
        <p:nvSpPr>
          <p:cNvPr id="4" name="Slide Number Placeholder 3">
            <a:extLst>
              <a:ext uri="{FF2B5EF4-FFF2-40B4-BE49-F238E27FC236}">
                <a16:creationId xmlns:a16="http://schemas.microsoft.com/office/drawing/2014/main" id="{120C23AC-8EA3-1136-C25A-7D712BB97802}"/>
              </a:ext>
            </a:extLst>
          </p:cNvPr>
          <p:cNvSpPr>
            <a:spLocks noGrp="1"/>
          </p:cNvSpPr>
          <p:nvPr>
            <p:ph type="sldNum" sz="quarter" idx="5"/>
          </p:nvPr>
        </p:nvSpPr>
        <p:spPr/>
        <p:txBody>
          <a:bodyPr/>
          <a:lstStyle/>
          <a:p>
            <a:fld id="{F5000ACD-0348-4F47-9C35-586193A86BF3}" type="slidenum">
              <a:rPr lang="en-US" smtClean="0"/>
              <a:t>8</a:t>
            </a:fld>
            <a:endParaRPr lang="en-US"/>
          </a:p>
        </p:txBody>
      </p:sp>
    </p:spTree>
    <p:extLst>
      <p:ext uri="{BB962C8B-B14F-4D97-AF65-F5344CB8AC3E}">
        <p14:creationId xmlns:p14="http://schemas.microsoft.com/office/powerpoint/2010/main" val="599816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Unique Identifiers</a:t>
            </a:r>
            <a:r>
              <a:rPr lang="en-US" b="0" dirty="0"/>
              <a:t>: Assign unique identifiers to each message to facilitate tracking and identification.</a:t>
            </a:r>
          </a:p>
          <a:p>
            <a:endParaRPr lang="en-US" b="0" dirty="0"/>
          </a:p>
          <a:p>
            <a:r>
              <a:rPr lang="en-US" b="1" dirty="0"/>
              <a:t>Maintain Processing State</a:t>
            </a:r>
            <a:r>
              <a:rPr lang="en-US" b="0" dirty="0"/>
              <a:t>: Use state storage to keep track of processed messages and prevent duplicate processing.</a:t>
            </a:r>
          </a:p>
          <a:p>
            <a:endParaRPr lang="en-US" b="0" dirty="0"/>
          </a:p>
          <a:p>
            <a:r>
              <a:rPr lang="en-US" b="1" dirty="0"/>
              <a:t>Implement Idempotent Logic</a:t>
            </a:r>
            <a:r>
              <a:rPr lang="en-US" b="0" dirty="0"/>
              <a:t>: Design the receiver to recognize and discard duplicate messages based on their unique identifiers.</a:t>
            </a:r>
          </a:p>
          <a:p>
            <a:endParaRPr lang="en-US" b="0" dirty="0"/>
          </a:p>
          <a:p>
            <a:r>
              <a:rPr lang="en-US" b="1" dirty="0"/>
              <a:t>Monitor and Audit</a:t>
            </a:r>
            <a:r>
              <a:rPr lang="en-US" b="0" dirty="0"/>
              <a:t>: Continuously monitor the system and audit message processing to ensure the idempotent receiver is functioning correctly.</a:t>
            </a:r>
            <a:endParaRPr lang="en-US" b="1" dirty="0"/>
          </a:p>
        </p:txBody>
      </p:sp>
      <p:sp>
        <p:nvSpPr>
          <p:cNvPr id="4" name="Slide Number Placeholder 3"/>
          <p:cNvSpPr>
            <a:spLocks noGrp="1"/>
          </p:cNvSpPr>
          <p:nvPr>
            <p:ph type="sldNum" sz="quarter" idx="5"/>
          </p:nvPr>
        </p:nvSpPr>
        <p:spPr/>
        <p:txBody>
          <a:bodyPr/>
          <a:lstStyle/>
          <a:p>
            <a:fld id="{F5000ACD-0348-4F47-9C35-586193A86BF3}" type="slidenum">
              <a:rPr lang="en-US" smtClean="0"/>
              <a:t>15</a:t>
            </a:fld>
            <a:endParaRPr lang="en-US"/>
          </a:p>
        </p:txBody>
      </p:sp>
    </p:spTree>
    <p:extLst>
      <p:ext uri="{BB962C8B-B14F-4D97-AF65-F5344CB8AC3E}">
        <p14:creationId xmlns:p14="http://schemas.microsoft.com/office/powerpoint/2010/main" val="2255824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6D37C-7D52-2678-729D-D7617394E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5010E-B109-6D97-D6A5-C47BF1FCE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F75C5-C27C-6E9F-2451-8984FC91E8B9}"/>
              </a:ext>
            </a:extLst>
          </p:cNvPr>
          <p:cNvSpPr>
            <a:spLocks noGrp="1"/>
          </p:cNvSpPr>
          <p:nvPr>
            <p:ph type="body" idx="1"/>
          </p:nvPr>
        </p:nvSpPr>
        <p:spPr/>
        <p:txBody>
          <a:bodyPr/>
          <a:lstStyle/>
          <a:p>
            <a:r>
              <a:rPr lang="en-US" b="1" u="sng" dirty="0"/>
              <a:t>Definition</a:t>
            </a:r>
            <a:endParaRPr lang="en-US" b="0" u="none" dirty="0"/>
          </a:p>
          <a:p>
            <a:r>
              <a:rPr lang="en-US" b="0" u="none" dirty="0"/>
              <a:t>Message scheduling involves delaying the processing of a message until a specified date or condition is met. This pattern allows message to be processed at a further date or after certain conditions are satisfied.</a:t>
            </a:r>
          </a:p>
          <a:p>
            <a:endParaRPr lang="en-US" b="0" u="none" dirty="0"/>
          </a:p>
          <a:p>
            <a:r>
              <a:rPr lang="en-US" b="1" u="sng" dirty="0"/>
              <a:t>Purpose</a:t>
            </a:r>
            <a:endParaRPr lang="en-US" b="0" u="none" dirty="0"/>
          </a:p>
          <a:p>
            <a:r>
              <a:rPr lang="en-US" b="0" u="none" dirty="0"/>
              <a:t>The purpose of message scheduling is to provide controlled and timed message processing, enabling the system to handle tasks at appropriate times or under specific conditions.</a:t>
            </a:r>
            <a:endParaRPr lang="en-US" b="1" u="sng" dirty="0"/>
          </a:p>
        </p:txBody>
      </p:sp>
      <p:sp>
        <p:nvSpPr>
          <p:cNvPr id="4" name="Slide Number Placeholder 3">
            <a:extLst>
              <a:ext uri="{FF2B5EF4-FFF2-40B4-BE49-F238E27FC236}">
                <a16:creationId xmlns:a16="http://schemas.microsoft.com/office/drawing/2014/main" id="{EC55EA56-7498-8DC0-4BA1-C6BA314D7CB5}"/>
              </a:ext>
            </a:extLst>
          </p:cNvPr>
          <p:cNvSpPr>
            <a:spLocks noGrp="1"/>
          </p:cNvSpPr>
          <p:nvPr>
            <p:ph type="sldNum" sz="quarter" idx="5"/>
          </p:nvPr>
        </p:nvSpPr>
        <p:spPr/>
        <p:txBody>
          <a:bodyPr/>
          <a:lstStyle/>
          <a:p>
            <a:fld id="{F5000ACD-0348-4F47-9C35-586193A86BF3}" type="slidenum">
              <a:rPr lang="en-US" smtClean="0"/>
              <a:t>17</a:t>
            </a:fld>
            <a:endParaRPr lang="en-US"/>
          </a:p>
        </p:txBody>
      </p:sp>
    </p:spTree>
    <p:extLst>
      <p:ext uri="{BB962C8B-B14F-4D97-AF65-F5344CB8AC3E}">
        <p14:creationId xmlns:p14="http://schemas.microsoft.com/office/powerpoint/2010/main" val="124348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7276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F8BB486-41EA-13B5-9AF0-42BBC8163251}"/>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1206D206-CC76-B356-133C-0A969DA0AE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F798492D-9410-E54A-28DD-30F3F008EA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9583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ection TItle">
            <a:extLst>
              <a:ext uri="{FF2B5EF4-FFF2-40B4-BE49-F238E27FC236}">
                <a16:creationId xmlns:a16="http://schemas.microsoft.com/office/drawing/2014/main" id="{C5D7F92D-F719-DFA6-480F-E13D689414BC}"/>
              </a:ext>
            </a:extLst>
          </p:cNvPr>
          <p:cNvSpPr>
            <a:spLocks noGrp="1"/>
          </p:cNvSpPr>
          <p:nvPr>
            <p:ph type="title" hasCustomPrompt="1"/>
          </p:nvPr>
        </p:nvSpPr>
        <p:spPr>
          <a:xfrm>
            <a:off x="546099" y="583163"/>
            <a:ext cx="11099800" cy="2845837"/>
          </a:xfrm>
        </p:spPr>
        <p:txBody>
          <a:bodyPr anchor="b"/>
          <a:lstStyle>
            <a:lvl1pPr algn="ctr">
              <a:defRPr sz="6000">
                <a:solidFill>
                  <a:schemeClr val="bg2"/>
                </a:solidFill>
              </a:defRPr>
            </a:lvl1pPr>
          </a:lstStyle>
          <a:p>
            <a:r>
              <a:rPr lang="en-US" dirty="0"/>
              <a:t>Click to edit Section title</a:t>
            </a:r>
          </a:p>
        </p:txBody>
      </p:sp>
      <p:sp>
        <p:nvSpPr>
          <p:cNvPr id="3" name="Presentation Title">
            <a:extLst>
              <a:ext uri="{FF2B5EF4-FFF2-40B4-BE49-F238E27FC236}">
                <a16:creationId xmlns:a16="http://schemas.microsoft.com/office/drawing/2014/main" id="{F8450C63-0FDF-68E3-C430-6BE7AA1CDE18}"/>
              </a:ext>
            </a:extLst>
          </p:cNvPr>
          <p:cNvSpPr txBox="1"/>
          <p:nvPr userDrawn="1"/>
        </p:nvSpPr>
        <p:spPr>
          <a:xfrm>
            <a:off x="3486150" y="6396335"/>
            <a:ext cx="5219699" cy="461665"/>
          </a:xfrm>
          <a:prstGeom prst="rect">
            <a:avLst/>
          </a:prstGeom>
          <a:noFill/>
        </p:spPr>
        <p:txBody>
          <a:bodyPr wrap="none" rtlCol="0">
            <a:spAutoFit/>
          </a:bodyPr>
          <a:lstStyle/>
          <a:p>
            <a:r>
              <a:rPr lang="en-US" sz="2400" dirty="0">
                <a:solidFill>
                  <a:schemeClr val="accent6"/>
                </a:solidFill>
              </a:rPr>
              <a:t>Unlock the Power of Messaging Patterns</a:t>
            </a:r>
          </a:p>
        </p:txBody>
      </p:sp>
      <p:sp>
        <p:nvSpPr>
          <p:cNvPr id="9" name="Subection Title">
            <a:extLst>
              <a:ext uri="{FF2B5EF4-FFF2-40B4-BE49-F238E27FC236}">
                <a16:creationId xmlns:a16="http://schemas.microsoft.com/office/drawing/2014/main" id="{A24D9923-57B7-3F72-BDE9-973B963E0642}"/>
              </a:ext>
            </a:extLst>
          </p:cNvPr>
          <p:cNvSpPr>
            <a:spLocks noGrp="1"/>
          </p:cNvSpPr>
          <p:nvPr>
            <p:ph type="body" sz="quarter" idx="10" hasCustomPrompt="1"/>
          </p:nvPr>
        </p:nvSpPr>
        <p:spPr>
          <a:xfrm>
            <a:off x="642257" y="4455467"/>
            <a:ext cx="11003642" cy="914400"/>
          </a:xfrm>
        </p:spPr>
        <p:txBody>
          <a:bodyPr>
            <a:noAutofit/>
          </a:bodyPr>
          <a:lstStyle>
            <a:lvl1pPr marL="0" indent="0" algn="ctr">
              <a:buNone/>
              <a:defRPr lang="en-US" sz="4000" kern="1200" dirty="0">
                <a:solidFill>
                  <a:schemeClr val="bg2"/>
                </a:solidFill>
                <a:latin typeface="+mj-lt"/>
                <a:ea typeface="+mj-ea"/>
                <a:cs typeface="+mj-cs"/>
              </a:defRPr>
            </a:lvl1pPr>
          </a:lstStyle>
          <a:p>
            <a:pPr lvl="0"/>
            <a:r>
              <a:rPr lang="en-US" dirty="0"/>
              <a:t>Click to edit subsection title</a:t>
            </a:r>
          </a:p>
        </p:txBody>
      </p:sp>
    </p:spTree>
    <p:extLst>
      <p:ext uri="{BB962C8B-B14F-4D97-AF65-F5344CB8AC3E}">
        <p14:creationId xmlns:p14="http://schemas.microsoft.com/office/powerpoint/2010/main" val="1933220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5E4057A-9753-03B7-9BF6-D812ABB82D5C}"/>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4" name="Secondary Content">
            <a:extLst>
              <a:ext uri="{FF2B5EF4-FFF2-40B4-BE49-F238E27FC236}">
                <a16:creationId xmlns:a16="http://schemas.microsoft.com/office/drawing/2014/main" id="{FDE02316-9F55-D549-0FD3-3FE4AE69933A}"/>
              </a:ext>
            </a:extLst>
          </p:cNvPr>
          <p:cNvSpPr>
            <a:spLocks noGrp="1"/>
          </p:cNvSpPr>
          <p:nvPr>
            <p:ph sz="half" idx="2"/>
          </p:nvPr>
        </p:nvSpPr>
        <p:spPr>
          <a:xfrm>
            <a:off x="6194778"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rimary Content">
            <a:extLst>
              <a:ext uri="{FF2B5EF4-FFF2-40B4-BE49-F238E27FC236}">
                <a16:creationId xmlns:a16="http://schemas.microsoft.com/office/drawing/2014/main" id="{32C729A9-72A4-DC89-E3AD-B75906BA7649}"/>
              </a:ext>
            </a:extLst>
          </p:cNvPr>
          <p:cNvSpPr>
            <a:spLocks noGrp="1"/>
          </p:cNvSpPr>
          <p:nvPr>
            <p:ph sz="half" idx="1"/>
          </p:nvPr>
        </p:nvSpPr>
        <p:spPr>
          <a:xfrm>
            <a:off x="548640"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a:extLst>
              <a:ext uri="{FF2B5EF4-FFF2-40B4-BE49-F238E27FC236}">
                <a16:creationId xmlns:a16="http://schemas.microsoft.com/office/drawing/2014/main" id="{026C142B-8301-F944-A303-6FF5113000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96564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Presenation Title Footer">
            <a:extLst>
              <a:ext uri="{FF2B5EF4-FFF2-40B4-BE49-F238E27FC236}">
                <a16:creationId xmlns:a16="http://schemas.microsoft.com/office/drawing/2014/main" id="{9EC920BD-70A9-B7EA-30FB-13D1FAF82F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6" name="Rigth Comparison">
            <a:extLst>
              <a:ext uri="{FF2B5EF4-FFF2-40B4-BE49-F238E27FC236}">
                <a16:creationId xmlns:a16="http://schemas.microsoft.com/office/drawing/2014/main" id="{787CCB16-0AAE-E45C-6993-A6FC55DBF3F3}"/>
              </a:ext>
            </a:extLst>
          </p:cNvPr>
          <p:cNvSpPr>
            <a:spLocks noGrp="1"/>
          </p:cNvSpPr>
          <p:nvPr>
            <p:ph sz="quarter" idx="4"/>
          </p:nvPr>
        </p:nvSpPr>
        <p:spPr>
          <a:xfrm>
            <a:off x="6373368" y="2441448"/>
            <a:ext cx="5276088"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Comparison Title">
            <a:extLst>
              <a:ext uri="{FF2B5EF4-FFF2-40B4-BE49-F238E27FC236}">
                <a16:creationId xmlns:a16="http://schemas.microsoft.com/office/drawing/2014/main" id="{0F73AC93-FC06-15C6-D0B8-36C019116720}"/>
              </a:ext>
            </a:extLst>
          </p:cNvPr>
          <p:cNvSpPr>
            <a:spLocks noGrp="1"/>
          </p:cNvSpPr>
          <p:nvPr>
            <p:ph type="body" sz="quarter" idx="3"/>
          </p:nvPr>
        </p:nvSpPr>
        <p:spPr>
          <a:xfrm>
            <a:off x="6369812"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Comparison Divider">
            <a:extLst>
              <a:ext uri="{FF2B5EF4-FFF2-40B4-BE49-F238E27FC236}">
                <a16:creationId xmlns:a16="http://schemas.microsoft.com/office/drawing/2014/main" id="{6061AE4D-4A1A-2767-57FB-93B7BCF30EEF}"/>
              </a:ext>
            </a:extLst>
          </p:cNvPr>
          <p:cNvCxnSpPr>
            <a:cxnSpLocks/>
          </p:cNvCxnSpPr>
          <p:nvPr userDrawn="1"/>
        </p:nvCxnSpPr>
        <p:spPr>
          <a:xfrm flipH="1">
            <a:off x="6099048" y="1645920"/>
            <a:ext cx="4644" cy="4663440"/>
          </a:xfrm>
          <a:prstGeom prst="line">
            <a:avLst/>
          </a:prstGeom>
          <a:ln w="15875">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Left Comparison">
            <a:extLst>
              <a:ext uri="{FF2B5EF4-FFF2-40B4-BE49-F238E27FC236}">
                <a16:creationId xmlns:a16="http://schemas.microsoft.com/office/drawing/2014/main" id="{D91756C4-37D6-0386-0375-9847BBAB699D}"/>
              </a:ext>
            </a:extLst>
          </p:cNvPr>
          <p:cNvSpPr>
            <a:spLocks noGrp="1"/>
          </p:cNvSpPr>
          <p:nvPr>
            <p:ph sz="half" idx="2"/>
          </p:nvPr>
        </p:nvSpPr>
        <p:spPr>
          <a:xfrm>
            <a:off x="548640" y="2441447"/>
            <a:ext cx="5276088"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Lett Comparison Title">
            <a:extLst>
              <a:ext uri="{FF2B5EF4-FFF2-40B4-BE49-F238E27FC236}">
                <a16:creationId xmlns:a16="http://schemas.microsoft.com/office/drawing/2014/main" id="{327D5202-CBB7-F61D-FC1B-581B290B6DD1}"/>
              </a:ext>
            </a:extLst>
          </p:cNvPr>
          <p:cNvSpPr>
            <a:spLocks noGrp="1"/>
          </p:cNvSpPr>
          <p:nvPr>
            <p:ph type="body" idx="1"/>
          </p:nvPr>
        </p:nvSpPr>
        <p:spPr>
          <a:xfrm>
            <a:off x="548640"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a:extLst>
              <a:ext uri="{FF2B5EF4-FFF2-40B4-BE49-F238E27FC236}">
                <a16:creationId xmlns:a16="http://schemas.microsoft.com/office/drawing/2014/main" id="{63BB01E2-8C0E-379A-B14D-0A9CBFA0D1BF}"/>
              </a:ext>
            </a:extLst>
          </p:cNvPr>
          <p:cNvSpPr>
            <a:spLocks noGrp="1"/>
          </p:cNvSpPr>
          <p:nvPr>
            <p:ph type="title"/>
          </p:nvPr>
        </p:nvSpPr>
        <p:spPr>
          <a:xfrm>
            <a:off x="550236" y="457200"/>
            <a:ext cx="11100816" cy="1097280"/>
          </a:xfrm>
        </p:spPr>
        <p:txBody>
          <a:bodyPr/>
          <a:lstStyle/>
          <a:p>
            <a:r>
              <a:rPr lang="en-US"/>
              <a:t>Click to edit Master title style</a:t>
            </a:r>
          </a:p>
        </p:txBody>
      </p:sp>
    </p:spTree>
    <p:extLst>
      <p:ext uri="{BB962C8B-B14F-4D97-AF65-F5344CB8AC3E}">
        <p14:creationId xmlns:p14="http://schemas.microsoft.com/office/powerpoint/2010/main" val="4666272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536266B-EC88-1F4B-858A-5E89E4A47DD2}"/>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2" name="Title">
            <a:extLst>
              <a:ext uri="{FF2B5EF4-FFF2-40B4-BE49-F238E27FC236}">
                <a16:creationId xmlns:a16="http://schemas.microsoft.com/office/drawing/2014/main" id="{831C5808-D707-8E1E-FCFD-39439C86BA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212499"/>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pos="345" userDrawn="1">
          <p15:clr>
            <a:srgbClr val="FBAE40"/>
          </p15:clr>
        </p15:guide>
        <p15:guide id="4" pos="822" userDrawn="1">
          <p15:clr>
            <a:srgbClr val="FBAE40"/>
          </p15:clr>
        </p15:guide>
        <p15:guide id="5" pos="937" userDrawn="1">
          <p15:clr>
            <a:srgbClr val="FBAE40"/>
          </p15:clr>
        </p15:guide>
        <p15:guide id="6" pos="1414" userDrawn="1">
          <p15:clr>
            <a:srgbClr val="FBAE40"/>
          </p15:clr>
        </p15:guide>
        <p15:guide id="7" pos="1529" userDrawn="1">
          <p15:clr>
            <a:srgbClr val="FBAE40"/>
          </p15:clr>
        </p15:guide>
        <p15:guide id="8" pos="2006" userDrawn="1">
          <p15:clr>
            <a:srgbClr val="FBAE40"/>
          </p15:clr>
        </p15:guide>
        <p15:guide id="9" pos="2121" userDrawn="1">
          <p15:clr>
            <a:srgbClr val="FBAE40"/>
          </p15:clr>
        </p15:guide>
        <p15:guide id="10" pos="2598" userDrawn="1">
          <p15:clr>
            <a:srgbClr val="FBAE40"/>
          </p15:clr>
        </p15:guide>
        <p15:guide id="11" pos="2713" userDrawn="1">
          <p15:clr>
            <a:srgbClr val="FBAE40"/>
          </p15:clr>
        </p15:guide>
        <p15:guide id="12" pos="3190" userDrawn="1">
          <p15:clr>
            <a:srgbClr val="FBAE40"/>
          </p15:clr>
        </p15:guide>
        <p15:guide id="13" pos="3305" userDrawn="1">
          <p15:clr>
            <a:srgbClr val="FBAE40"/>
          </p15:clr>
        </p15:guide>
        <p15:guide id="14" pos="3782" userDrawn="1">
          <p15:clr>
            <a:srgbClr val="FBAE40"/>
          </p15:clr>
        </p15:guide>
        <p15:guide id="15" pos="3897" userDrawn="1">
          <p15:clr>
            <a:srgbClr val="FBAE40"/>
          </p15:clr>
        </p15:guide>
        <p15:guide id="16" pos="4374" userDrawn="1">
          <p15:clr>
            <a:srgbClr val="FBAE40"/>
          </p15:clr>
        </p15:guide>
        <p15:guide id="17" pos="4489" userDrawn="1">
          <p15:clr>
            <a:srgbClr val="FBAE40"/>
          </p15:clr>
        </p15:guide>
        <p15:guide id="18" pos="4966" userDrawn="1">
          <p15:clr>
            <a:srgbClr val="FBAE40"/>
          </p15:clr>
        </p15:guide>
        <p15:guide id="19" pos="5081" userDrawn="1">
          <p15:clr>
            <a:srgbClr val="FBAE40"/>
          </p15:clr>
        </p15:guide>
        <p15:guide id="20" pos="5558" userDrawn="1">
          <p15:clr>
            <a:srgbClr val="FBAE40"/>
          </p15:clr>
        </p15:guide>
        <p15:guide id="21" pos="5673" userDrawn="1">
          <p15:clr>
            <a:srgbClr val="FBAE40"/>
          </p15:clr>
        </p15:guide>
        <p15:guide id="22" pos="6150" userDrawn="1">
          <p15:clr>
            <a:srgbClr val="FBAE40"/>
          </p15:clr>
        </p15:guide>
        <p15:guide id="23" pos="6265" userDrawn="1">
          <p15:clr>
            <a:srgbClr val="FBAE40"/>
          </p15:clr>
        </p15:guide>
        <p15:guide id="24" pos="6742" userDrawn="1">
          <p15:clr>
            <a:srgbClr val="FBAE40"/>
          </p15:clr>
        </p15:guide>
        <p15:guide id="25" pos="6857" userDrawn="1">
          <p15:clr>
            <a:srgbClr val="FBAE40"/>
          </p15:clr>
        </p15:guide>
        <p15:guide id="26" pos="7334" userDrawn="1">
          <p15:clr>
            <a:srgbClr val="FBAE40"/>
          </p15:clr>
        </p15:guide>
        <p15:guide id="27" orient="horz" userDrawn="1">
          <p15:clr>
            <a:srgbClr val="FBAE40"/>
          </p15:clr>
        </p15:guide>
        <p15:guide id="28" orient="horz" pos="4320" userDrawn="1">
          <p15:clr>
            <a:srgbClr val="FBAE40"/>
          </p15:clr>
        </p15:guide>
        <p15:guide id="29" orient="horz" pos="288" userDrawn="1">
          <p15:clr>
            <a:srgbClr val="FBAE40"/>
          </p15:clr>
        </p15:guide>
        <p15:guide id="30" orient="horz" pos="816" userDrawn="1">
          <p15:clr>
            <a:srgbClr val="FBAE40"/>
          </p15:clr>
        </p15:guide>
        <p15:guide id="31" orient="horz" pos="931" userDrawn="1">
          <p15:clr>
            <a:srgbClr val="FBAE40"/>
          </p15:clr>
        </p15:guide>
        <p15:guide id="32" orient="horz" pos="1459" userDrawn="1">
          <p15:clr>
            <a:srgbClr val="FBAE40"/>
          </p15:clr>
        </p15:guide>
        <p15:guide id="33" orient="horz" pos="1574" userDrawn="1">
          <p15:clr>
            <a:srgbClr val="FBAE40"/>
          </p15:clr>
        </p15:guide>
        <p15:guide id="34" orient="horz" pos="2102" userDrawn="1">
          <p15:clr>
            <a:srgbClr val="FBAE40"/>
          </p15:clr>
        </p15:guide>
        <p15:guide id="35" orient="horz" pos="2217" userDrawn="1">
          <p15:clr>
            <a:srgbClr val="FBAE40"/>
          </p15:clr>
        </p15:guide>
        <p15:guide id="36" orient="horz" pos="2745" userDrawn="1">
          <p15:clr>
            <a:srgbClr val="FBAE40"/>
          </p15:clr>
        </p15:guide>
        <p15:guide id="37" orient="horz" pos="2860" userDrawn="1">
          <p15:clr>
            <a:srgbClr val="FBAE40"/>
          </p15:clr>
        </p15:guide>
        <p15:guide id="38" orient="horz" pos="3388" userDrawn="1">
          <p15:clr>
            <a:srgbClr val="FBAE40"/>
          </p15:clr>
        </p15:guide>
        <p15:guide id="39" orient="horz" pos="3504" userDrawn="1">
          <p15:clr>
            <a:srgbClr val="FBAE40"/>
          </p15:clr>
        </p15:guide>
        <p15:guide id="40" orient="horz" pos="40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Presenation Title Footer">
            <a:extLst>
              <a:ext uri="{FF2B5EF4-FFF2-40B4-BE49-F238E27FC236}">
                <a16:creationId xmlns:a16="http://schemas.microsoft.com/office/drawing/2014/main" id="{5743D3FB-D8B4-73B9-0972-DBFB37F5D69B}"/>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Tree>
    <p:extLst>
      <p:ext uri="{BB962C8B-B14F-4D97-AF65-F5344CB8AC3E}">
        <p14:creationId xmlns:p14="http://schemas.microsoft.com/office/powerpoint/2010/main" val="40113782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27AF5A6-F851-FB63-1669-61D5739419EF}"/>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E6ED642B-92EB-1734-E5D9-077003B8A6E2}"/>
              </a:ext>
            </a:extLst>
          </p:cNvPr>
          <p:cNvSpPr>
            <a:spLocks noGrp="1"/>
          </p:cNvSpPr>
          <p:nvPr>
            <p:ph idx="1"/>
          </p:nvPr>
        </p:nvSpPr>
        <p:spPr>
          <a:xfrm>
            <a:off x="4306824" y="457200"/>
            <a:ext cx="7336536" cy="57607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a:extLst>
              <a:ext uri="{FF2B5EF4-FFF2-40B4-BE49-F238E27FC236}">
                <a16:creationId xmlns:a16="http://schemas.microsoft.com/office/drawing/2014/main" id="{7CA6B0FB-DB4A-6DCB-F760-974288FA2820}"/>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F0AA9804-C8FE-28D4-18D5-7F9DCA5851F4}"/>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574855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DF8F8D25-E665-0209-243E-C399F20D96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Picture Placeholder 2">
            <a:extLst>
              <a:ext uri="{FF2B5EF4-FFF2-40B4-BE49-F238E27FC236}">
                <a16:creationId xmlns:a16="http://schemas.microsoft.com/office/drawing/2014/main" id="{69667B8E-3FB1-AED5-8499-96A869DE570A}"/>
              </a:ext>
            </a:extLst>
          </p:cNvPr>
          <p:cNvSpPr>
            <a:spLocks noGrp="1"/>
          </p:cNvSpPr>
          <p:nvPr>
            <p:ph type="pic" idx="1"/>
          </p:nvPr>
        </p:nvSpPr>
        <p:spPr>
          <a:xfrm>
            <a:off x="4306824" y="457200"/>
            <a:ext cx="7333488" cy="57607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860A7C2-6F8A-E515-E20F-4EDB3F618E15}"/>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649B8AEF-8CB1-ED90-43F3-6A746020190B}"/>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8196140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7B727-76AE-E598-387E-27D5ED6BA62B}"/>
              </a:ext>
            </a:extLst>
          </p:cNvPr>
          <p:cNvSpPr>
            <a:spLocks noGrp="1"/>
          </p:cNvSpPr>
          <p:nvPr>
            <p:ph type="body" idx="1"/>
          </p:nvPr>
        </p:nvSpPr>
        <p:spPr>
          <a:xfrm>
            <a:off x="546100" y="1825625"/>
            <a:ext cx="11099800" cy="4389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5A65C17A-A8EA-6066-3EC9-89C46D9275D6}"/>
              </a:ext>
            </a:extLst>
          </p:cNvPr>
          <p:cNvSpPr>
            <a:spLocks noGrp="1"/>
          </p:cNvSpPr>
          <p:nvPr>
            <p:ph type="title"/>
          </p:nvPr>
        </p:nvSpPr>
        <p:spPr>
          <a:xfrm>
            <a:off x="546100" y="457200"/>
            <a:ext cx="11099800" cy="109728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591290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8.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sv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image" Target="../media/image34.jpg"/><Relationship Id="rId1" Type="http://schemas.openxmlformats.org/officeDocument/2006/relationships/slideLayout" Target="../slideLayouts/slideLayout7.xml"/><Relationship Id="rId6" Type="http://schemas.openxmlformats.org/officeDocument/2006/relationships/image" Target="../media/image38.jpg"/><Relationship Id="rId5" Type="http://schemas.openxmlformats.org/officeDocument/2006/relationships/image" Target="../media/image37.jpeg"/><Relationship Id="rId4" Type="http://schemas.openxmlformats.org/officeDocument/2006/relationships/image" Target="../media/image36.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A398-6BB4-E1B2-C725-B911387700B6}"/>
              </a:ext>
            </a:extLst>
          </p:cNvPr>
          <p:cNvSpPr>
            <a:spLocks noGrp="1"/>
          </p:cNvSpPr>
          <p:nvPr>
            <p:ph type="title"/>
          </p:nvPr>
        </p:nvSpPr>
        <p:spPr/>
        <p:txBody>
          <a:bodyPr/>
          <a:lstStyle/>
          <a:p>
            <a:r>
              <a:rPr lang="en-US" dirty="0"/>
              <a:t>Advanced Processing Techniques</a:t>
            </a:r>
          </a:p>
        </p:txBody>
      </p:sp>
    </p:spTree>
    <p:extLst>
      <p:ext uri="{BB962C8B-B14F-4D97-AF65-F5344CB8AC3E}">
        <p14:creationId xmlns:p14="http://schemas.microsoft.com/office/powerpoint/2010/main" val="2462097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 shot of a computer code&#10;&#10;AI-generated content may be incorrect.">
            <a:extLst>
              <a:ext uri="{FF2B5EF4-FFF2-40B4-BE49-F238E27FC236}">
                <a16:creationId xmlns:a16="http://schemas.microsoft.com/office/drawing/2014/main" id="{A45DD031-966B-CAD9-285E-4EC32EA0DCF3}"/>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59792" y="1057619"/>
            <a:ext cx="7038469" cy="4699369"/>
          </a:xfrm>
        </p:spPr>
      </p:pic>
      <p:sp>
        <p:nvSpPr>
          <p:cNvPr id="5" name="Title 3">
            <a:extLst>
              <a:ext uri="{FF2B5EF4-FFF2-40B4-BE49-F238E27FC236}">
                <a16:creationId xmlns:a16="http://schemas.microsoft.com/office/drawing/2014/main" id="{E5BE9154-DC2F-1B90-5737-19C04294A187}"/>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F01B7378-D656-724D-233C-F9B95E4DA44B}"/>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677CF5DA-64CB-0FF1-4917-30C17AAAA91F}"/>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BE4A0FE6-8A7B-5B4F-DD6A-FE26554DB32A}"/>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475399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lose-up of text&#10;&#10;AI-generated content may be incorrect.">
            <a:extLst>
              <a:ext uri="{FF2B5EF4-FFF2-40B4-BE49-F238E27FC236}">
                <a16:creationId xmlns:a16="http://schemas.microsoft.com/office/drawing/2014/main" id="{BB2003D5-82A7-EBCB-08C0-6F0238ADDF4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86184" y="1057619"/>
            <a:ext cx="6963747" cy="1829055"/>
          </a:xfrm>
        </p:spPr>
      </p:pic>
      <p:sp>
        <p:nvSpPr>
          <p:cNvPr id="5" name="Title 3">
            <a:extLst>
              <a:ext uri="{FF2B5EF4-FFF2-40B4-BE49-F238E27FC236}">
                <a16:creationId xmlns:a16="http://schemas.microsoft.com/office/drawing/2014/main" id="{74B3BC77-A2AE-F3F6-2E78-127342373AD6}"/>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6C976EAC-A9B0-0AEF-917D-CE6457D3CDFF}"/>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E2B28AC7-2157-231F-8B3E-67753984ED28}"/>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44A9DB25-13BB-44E3-D5B2-07B397287C03}"/>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8BA301E3-7565-9A72-B4B6-3178FE074D70}"/>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State Entity</a:t>
            </a:r>
          </a:p>
        </p:txBody>
      </p:sp>
      <p:sp>
        <p:nvSpPr>
          <p:cNvPr id="10" name="Rectangle: Rounded Corners 9">
            <a:extLst>
              <a:ext uri="{FF2B5EF4-FFF2-40B4-BE49-F238E27FC236}">
                <a16:creationId xmlns:a16="http://schemas.microsoft.com/office/drawing/2014/main" id="{6122C60D-DD46-E338-9697-09E63447ED73}"/>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874864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computer screen shot of a program&#10;&#10;AI-generated content may be incorrect.">
            <a:extLst>
              <a:ext uri="{FF2B5EF4-FFF2-40B4-BE49-F238E27FC236}">
                <a16:creationId xmlns:a16="http://schemas.microsoft.com/office/drawing/2014/main" id="{05FCD2E3-234D-687F-2CC9-EB5E02038A2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306888" y="934925"/>
            <a:ext cx="7335837" cy="4805587"/>
          </a:xfrm>
        </p:spPr>
      </p:pic>
      <p:sp>
        <p:nvSpPr>
          <p:cNvPr id="5" name="Title 3">
            <a:extLst>
              <a:ext uri="{FF2B5EF4-FFF2-40B4-BE49-F238E27FC236}">
                <a16:creationId xmlns:a16="http://schemas.microsoft.com/office/drawing/2014/main" id="{DA0A2F85-58B9-6699-B8E7-7051C7B74941}"/>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2C56FB23-031A-DDE4-73D8-C77DE317BA6C}"/>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CF22E80F-0246-0548-93DC-19F1587C2736}"/>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22F49A1D-377F-B71E-3079-0862A72EC56B}"/>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E4E34C97-1655-D440-81E2-89D29F6267FF}"/>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State Entity</a:t>
            </a:r>
          </a:p>
        </p:txBody>
      </p:sp>
      <p:sp>
        <p:nvSpPr>
          <p:cNvPr id="10" name="Rectangle: Rounded Corners 9">
            <a:extLst>
              <a:ext uri="{FF2B5EF4-FFF2-40B4-BE49-F238E27FC236}">
                <a16:creationId xmlns:a16="http://schemas.microsoft.com/office/drawing/2014/main" id="{8E25D5D7-2150-C680-BAB3-B8AB1269262B}"/>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47CFB946-83B9-E4D2-0638-69BA4B3BF92D}"/>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2" name="Rectangle: Rounded Corners 11">
            <a:extLst>
              <a:ext uri="{FF2B5EF4-FFF2-40B4-BE49-F238E27FC236}">
                <a16:creationId xmlns:a16="http://schemas.microsoft.com/office/drawing/2014/main" id="{54E5EBC2-0CE5-7196-1CAE-F25B7151ADD1}"/>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408799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shot of a computer program&#10;&#10;AI-generated content may be incorrect.">
            <a:extLst>
              <a:ext uri="{FF2B5EF4-FFF2-40B4-BE49-F238E27FC236}">
                <a16:creationId xmlns:a16="http://schemas.microsoft.com/office/drawing/2014/main" id="{2054C353-4197-022F-21AC-4954DE5C6D85}"/>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695737" y="769972"/>
            <a:ext cx="3776459" cy="5419324"/>
          </a:xfrm>
        </p:spPr>
      </p:pic>
      <p:sp>
        <p:nvSpPr>
          <p:cNvPr id="5" name="Title 3">
            <a:extLst>
              <a:ext uri="{FF2B5EF4-FFF2-40B4-BE49-F238E27FC236}">
                <a16:creationId xmlns:a16="http://schemas.microsoft.com/office/drawing/2014/main" id="{A8D4C9E3-3AAF-675F-04FF-6C45C8AE8CAF}"/>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718AB11B-D293-89C3-47EE-DAC6F34D1EC0}"/>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742CACCF-DD72-DAFA-B87C-25AF1A5D95DA}"/>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7B686824-CEF4-713E-4BD2-09AB2B81A7DA}"/>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325C0140-FDF4-7299-EEDA-F0CDFAE7C9E6}"/>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State Entity</a:t>
            </a:r>
          </a:p>
        </p:txBody>
      </p:sp>
      <p:sp>
        <p:nvSpPr>
          <p:cNvPr id="10" name="Rectangle: Rounded Corners 9">
            <a:extLst>
              <a:ext uri="{FF2B5EF4-FFF2-40B4-BE49-F238E27FC236}">
                <a16:creationId xmlns:a16="http://schemas.microsoft.com/office/drawing/2014/main" id="{A73ED204-2026-ACCC-9077-0366D9BF48E3}"/>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E0E2DC31-4C2C-B4CB-AA11-870F2BBE68E5}"/>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2" name="Rectangle: Rounded Corners 11">
            <a:extLst>
              <a:ext uri="{FF2B5EF4-FFF2-40B4-BE49-F238E27FC236}">
                <a16:creationId xmlns:a16="http://schemas.microsoft.com/office/drawing/2014/main" id="{379F2E85-6B7B-B59F-EA90-7DA14B0935A5}"/>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7CFCC2EF-98DD-E5E3-D957-8444C7837628}"/>
              </a:ext>
            </a:extLst>
          </p:cNvPr>
          <p:cNvSpPr/>
          <p:nvPr/>
        </p:nvSpPr>
        <p:spPr>
          <a:xfrm>
            <a:off x="548253"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Receiver</a:t>
            </a:r>
          </a:p>
        </p:txBody>
      </p:sp>
      <p:sp>
        <p:nvSpPr>
          <p:cNvPr id="14" name="Rectangle: Rounded Corners 13">
            <a:extLst>
              <a:ext uri="{FF2B5EF4-FFF2-40B4-BE49-F238E27FC236}">
                <a16:creationId xmlns:a16="http://schemas.microsoft.com/office/drawing/2014/main" id="{3B39F7D8-E7BD-2502-7305-E4239B617CD1}"/>
              </a:ext>
            </a:extLst>
          </p:cNvPr>
          <p:cNvSpPr/>
          <p:nvPr/>
        </p:nvSpPr>
        <p:spPr>
          <a:xfrm>
            <a:off x="548254"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8" name="Picture 17">
            <a:extLst>
              <a:ext uri="{FF2B5EF4-FFF2-40B4-BE49-F238E27FC236}">
                <a16:creationId xmlns:a16="http://schemas.microsoft.com/office/drawing/2014/main" id="{20940891-0BEE-26BA-BCA6-61392ED4D10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5737" y="1303717"/>
            <a:ext cx="7344800" cy="533474"/>
          </a:xfrm>
          <a:prstGeom prst="rect">
            <a:avLst/>
          </a:prstGeom>
        </p:spPr>
      </p:pic>
      <p:pic>
        <p:nvPicPr>
          <p:cNvPr id="20" name="Picture 19" descr="A computer screen shot of a message&#10;&#10;AI-generated content may be incorrect.">
            <a:extLst>
              <a:ext uri="{FF2B5EF4-FFF2-40B4-BE49-F238E27FC236}">
                <a16:creationId xmlns:a16="http://schemas.microsoft.com/office/drawing/2014/main" id="{CEC10D09-B73D-8C14-9D3C-7DB42362AE1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5731" y="691590"/>
            <a:ext cx="7344800" cy="5679538"/>
          </a:xfrm>
          <a:prstGeom prst="rect">
            <a:avLst/>
          </a:prstGeom>
        </p:spPr>
      </p:pic>
    </p:spTree>
    <p:extLst>
      <p:ext uri="{BB962C8B-B14F-4D97-AF65-F5344CB8AC3E}">
        <p14:creationId xmlns:p14="http://schemas.microsoft.com/office/powerpoint/2010/main" val="171378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6"/>
                                        </p:tgtEl>
                                        <p:attrNameLst>
                                          <p:attrName>style.opacity</p:attrName>
                                        </p:attrNameLst>
                                      </p:cBhvr>
                                      <p:to>
                                        <p:strVal val="0.25"/>
                                      </p:to>
                                    </p:set>
                                    <p:animEffect filter="image" prLst="opacity: 0.25">
                                      <p:cBhvr rctx="IE">
                                        <p:cTn id="7" dur="indefinite"/>
                                        <p:tgtEl>
                                          <p:spTgt spid="16"/>
                                        </p:tgtEl>
                                      </p:cBhvr>
                                    </p:animEffect>
                                  </p:childTnLst>
                                </p:cTn>
                              </p:par>
                              <p:par>
                                <p:cTn id="8" presetID="53" presetClass="entr" presetSubtype="1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par>
                                <p:cTn id="18" presetID="53" presetClass="entr" presetSubtype="16"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AI-generated content may be incorrect.">
            <a:extLst>
              <a:ext uri="{FF2B5EF4-FFF2-40B4-BE49-F238E27FC236}">
                <a16:creationId xmlns:a16="http://schemas.microsoft.com/office/drawing/2014/main" id="{092CC416-8629-726D-89FE-6FC64422CC05}"/>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98710" y="235354"/>
            <a:ext cx="5306165" cy="2991267"/>
          </a:xfrm>
        </p:spPr>
      </p:pic>
      <p:sp>
        <p:nvSpPr>
          <p:cNvPr id="5" name="Title 3">
            <a:extLst>
              <a:ext uri="{FF2B5EF4-FFF2-40B4-BE49-F238E27FC236}">
                <a16:creationId xmlns:a16="http://schemas.microsoft.com/office/drawing/2014/main" id="{A0115EF6-28FA-2BE0-5FAF-784DD16BF000}"/>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C96B17D4-7E30-B6F8-180B-C7EC554DA72D}"/>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F2B778B5-A1F8-CC32-4DF2-43722B1FE96B}"/>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4D050E17-266B-1081-47BF-643013C2A2A7}"/>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A59AC90B-DBD6-028E-9F6F-3E5F793EB18A}"/>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State Entity</a:t>
            </a:r>
          </a:p>
        </p:txBody>
      </p:sp>
      <p:sp>
        <p:nvSpPr>
          <p:cNvPr id="10" name="Rectangle: Rounded Corners 9">
            <a:extLst>
              <a:ext uri="{FF2B5EF4-FFF2-40B4-BE49-F238E27FC236}">
                <a16:creationId xmlns:a16="http://schemas.microsoft.com/office/drawing/2014/main" id="{90F92713-F959-1B12-43DB-40B3823FEB53}"/>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45904495-A6D8-0120-D2FE-433B85D3C068}"/>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2" name="Rectangle: Rounded Corners 11">
            <a:extLst>
              <a:ext uri="{FF2B5EF4-FFF2-40B4-BE49-F238E27FC236}">
                <a16:creationId xmlns:a16="http://schemas.microsoft.com/office/drawing/2014/main" id="{89F3E96F-09D5-2DC6-F615-60D511F8B117}"/>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3C5186AA-4F4A-A588-7D0B-548B24F53DC9}"/>
              </a:ext>
            </a:extLst>
          </p:cNvPr>
          <p:cNvSpPr/>
          <p:nvPr/>
        </p:nvSpPr>
        <p:spPr>
          <a:xfrm>
            <a:off x="548253"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Receiver</a:t>
            </a:r>
          </a:p>
        </p:txBody>
      </p:sp>
      <p:sp>
        <p:nvSpPr>
          <p:cNvPr id="14" name="Rectangle: Rounded Corners 13">
            <a:extLst>
              <a:ext uri="{FF2B5EF4-FFF2-40B4-BE49-F238E27FC236}">
                <a16:creationId xmlns:a16="http://schemas.microsoft.com/office/drawing/2014/main" id="{A9365AE2-2D46-76A7-9CB3-9457521DE2D1}"/>
              </a:ext>
            </a:extLst>
          </p:cNvPr>
          <p:cNvSpPr/>
          <p:nvPr/>
        </p:nvSpPr>
        <p:spPr>
          <a:xfrm>
            <a:off x="548254"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Primary Context Box">
            <a:extLst>
              <a:ext uri="{FF2B5EF4-FFF2-40B4-BE49-F238E27FC236}">
                <a16:creationId xmlns:a16="http://schemas.microsoft.com/office/drawing/2014/main" id="{7307C994-FB8F-1E80-13CF-8E5AA189C1D2}"/>
              </a:ext>
            </a:extLst>
          </p:cNvPr>
          <p:cNvSpPr/>
          <p:nvPr/>
        </p:nvSpPr>
        <p:spPr>
          <a:xfrm>
            <a:off x="548252" y="418365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6" name="Rectangle: Rounded Corners 15">
            <a:extLst>
              <a:ext uri="{FF2B5EF4-FFF2-40B4-BE49-F238E27FC236}">
                <a16:creationId xmlns:a16="http://schemas.microsoft.com/office/drawing/2014/main" id="{29B61CA4-7100-96A6-99EC-2706F1B8C1D2}"/>
              </a:ext>
            </a:extLst>
          </p:cNvPr>
          <p:cNvSpPr/>
          <p:nvPr/>
        </p:nvSpPr>
        <p:spPr>
          <a:xfrm>
            <a:off x="548253" y="3558451"/>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20" name="Picture 19" descr="A screenshot of a computer&#10;&#10;AI-generated content may be incorrect.">
            <a:extLst>
              <a:ext uri="{FF2B5EF4-FFF2-40B4-BE49-F238E27FC236}">
                <a16:creationId xmlns:a16="http://schemas.microsoft.com/office/drawing/2014/main" id="{DC9CA36D-82BD-D3AD-9243-70A862A13D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98710" y="3427657"/>
            <a:ext cx="5306165" cy="2991267"/>
          </a:xfrm>
          <a:prstGeom prst="rect">
            <a:avLst/>
          </a:prstGeom>
        </p:spPr>
      </p:pic>
      <p:sp>
        <p:nvSpPr>
          <p:cNvPr id="21" name="TextBox 20">
            <a:extLst>
              <a:ext uri="{FF2B5EF4-FFF2-40B4-BE49-F238E27FC236}">
                <a16:creationId xmlns:a16="http://schemas.microsoft.com/office/drawing/2014/main" id="{CBAC4179-BB7F-05E7-3A15-4E98F627A31B}"/>
              </a:ext>
            </a:extLst>
          </p:cNvPr>
          <p:cNvSpPr txBox="1"/>
          <p:nvPr/>
        </p:nvSpPr>
        <p:spPr>
          <a:xfrm>
            <a:off x="10052251" y="457200"/>
            <a:ext cx="1728165" cy="584775"/>
          </a:xfrm>
          <a:prstGeom prst="rect">
            <a:avLst/>
          </a:prstGeom>
          <a:noFill/>
        </p:spPr>
        <p:txBody>
          <a:bodyPr wrap="none" rtlCol="0">
            <a:spAutoFit/>
          </a:bodyPr>
          <a:lstStyle/>
          <a:p>
            <a:r>
              <a:rPr lang="en-US" sz="3200" b="1" dirty="0">
                <a:solidFill>
                  <a:schemeClr val="accent6"/>
                </a:solidFill>
              </a:rPr>
              <a:t>Producer</a:t>
            </a:r>
          </a:p>
        </p:txBody>
      </p:sp>
      <p:sp>
        <p:nvSpPr>
          <p:cNvPr id="22" name="TextBox 21">
            <a:extLst>
              <a:ext uri="{FF2B5EF4-FFF2-40B4-BE49-F238E27FC236}">
                <a16:creationId xmlns:a16="http://schemas.microsoft.com/office/drawing/2014/main" id="{CA11A895-88C0-CE81-45AD-5C8CB0BCF05E}"/>
              </a:ext>
            </a:extLst>
          </p:cNvPr>
          <p:cNvSpPr txBox="1"/>
          <p:nvPr/>
        </p:nvSpPr>
        <p:spPr>
          <a:xfrm>
            <a:off x="10052251" y="3598884"/>
            <a:ext cx="1912703" cy="584775"/>
          </a:xfrm>
          <a:prstGeom prst="rect">
            <a:avLst/>
          </a:prstGeom>
          <a:noFill/>
        </p:spPr>
        <p:txBody>
          <a:bodyPr wrap="none" rtlCol="0">
            <a:spAutoFit/>
          </a:bodyPr>
          <a:lstStyle/>
          <a:p>
            <a:r>
              <a:rPr lang="en-US" sz="3200" b="1" dirty="0">
                <a:solidFill>
                  <a:schemeClr val="accent6"/>
                </a:solidFill>
              </a:rPr>
              <a:t>Consumer</a:t>
            </a:r>
          </a:p>
        </p:txBody>
      </p:sp>
      <p:pic>
        <p:nvPicPr>
          <p:cNvPr id="24" name="Picture 23" descr="A screenshot of a computer&#10;&#10;AI-generated content may be incorrect.">
            <a:extLst>
              <a:ext uri="{FF2B5EF4-FFF2-40B4-BE49-F238E27FC236}">
                <a16:creationId xmlns:a16="http://schemas.microsoft.com/office/drawing/2014/main" id="{47C5F4DC-1456-BD8D-4747-3A5DB48BCA07}"/>
              </a:ext>
            </a:extLst>
          </p:cNvPr>
          <p:cNvPicPr>
            <a:picLocks noChangeAspect="1"/>
          </p:cNvPicPr>
          <p:nvPr/>
        </p:nvPicPr>
        <p:blipFill rotWithShape="1">
          <a:blip r:embed="rId4">
            <a:extLst>
              <a:ext uri="{28A0092B-C50C-407E-A947-70E740481C1C}">
                <a14:useLocalDpi xmlns:a14="http://schemas.microsoft.com/office/drawing/2010/main"/>
              </a:ext>
            </a:extLst>
          </a:blip>
          <a:srcRect/>
          <a:stretch>
            <a:fillRect/>
          </a:stretch>
        </p:blipFill>
        <p:spPr>
          <a:xfrm>
            <a:off x="4598710" y="235354"/>
            <a:ext cx="5306165" cy="2991267"/>
          </a:xfrm>
          <a:prstGeom prst="rect">
            <a:avLst/>
          </a:prstGeom>
        </p:spPr>
      </p:pic>
      <p:pic>
        <p:nvPicPr>
          <p:cNvPr id="26" name="Picture 25" descr="A screenshot of a computer&#10;&#10;AI-generated content may be incorrect.">
            <a:extLst>
              <a:ext uri="{FF2B5EF4-FFF2-40B4-BE49-F238E27FC236}">
                <a16:creationId xmlns:a16="http://schemas.microsoft.com/office/drawing/2014/main" id="{C9A1756B-4666-2E46-0A5B-F21CB4F2689D}"/>
              </a:ext>
            </a:extLst>
          </p:cNvPr>
          <p:cNvPicPr>
            <a:picLocks noChangeAspect="1"/>
          </p:cNvPicPr>
          <p:nvPr/>
        </p:nvPicPr>
        <p:blipFill rotWithShape="1">
          <a:blip r:embed="rId5">
            <a:extLst>
              <a:ext uri="{28A0092B-C50C-407E-A947-70E740481C1C}">
                <a14:useLocalDpi xmlns:a14="http://schemas.microsoft.com/office/drawing/2010/main"/>
              </a:ext>
            </a:extLst>
          </a:blip>
          <a:srcRect/>
          <a:stretch>
            <a:fillRect/>
          </a:stretch>
        </p:blipFill>
        <p:spPr>
          <a:xfrm>
            <a:off x="4598710" y="3427657"/>
            <a:ext cx="5306165" cy="2991267"/>
          </a:xfrm>
          <a:prstGeom prst="rect">
            <a:avLst/>
          </a:prstGeom>
        </p:spPr>
      </p:pic>
    </p:spTree>
    <p:extLst>
      <p:ext uri="{BB962C8B-B14F-4D97-AF65-F5344CB8AC3E}">
        <p14:creationId xmlns:p14="http://schemas.microsoft.com/office/powerpoint/2010/main" val="420865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up)">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BDA1-1D29-37C5-FE7A-76EB0C0E2ED6}"/>
              </a:ext>
            </a:extLst>
          </p:cNvPr>
          <p:cNvSpPr>
            <a:spLocks noGrp="1"/>
          </p:cNvSpPr>
          <p:nvPr>
            <p:ph type="title"/>
          </p:nvPr>
        </p:nvSpPr>
        <p:spPr/>
        <p:txBody>
          <a:bodyPr/>
          <a:lstStyle/>
          <a:p>
            <a:r>
              <a:rPr lang="en-US" dirty="0"/>
              <a:t>Key Points to Remember</a:t>
            </a:r>
          </a:p>
        </p:txBody>
      </p:sp>
      <p:sp>
        <p:nvSpPr>
          <p:cNvPr id="4" name="Rectangle: Rounded Corners 3">
            <a:extLst>
              <a:ext uri="{FF2B5EF4-FFF2-40B4-BE49-F238E27FC236}">
                <a16:creationId xmlns:a16="http://schemas.microsoft.com/office/drawing/2014/main" id="{A5E46940-96A3-FC3F-2084-52E260FBCB03}"/>
              </a:ext>
            </a:extLst>
          </p:cNvPr>
          <p:cNvSpPr/>
          <p:nvPr/>
        </p:nvSpPr>
        <p:spPr>
          <a:xfrm>
            <a:off x="1489076" y="1554480"/>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Use Unique Identifiers</a:t>
            </a:r>
          </a:p>
        </p:txBody>
      </p:sp>
      <p:sp>
        <p:nvSpPr>
          <p:cNvPr id="5" name="Rectangle: Rounded Corners 4">
            <a:extLst>
              <a:ext uri="{FF2B5EF4-FFF2-40B4-BE49-F238E27FC236}">
                <a16:creationId xmlns:a16="http://schemas.microsoft.com/office/drawing/2014/main" id="{17F27129-58A4-C3E8-9D37-03A1B4069ECB}"/>
              </a:ext>
            </a:extLst>
          </p:cNvPr>
          <p:cNvSpPr/>
          <p:nvPr/>
        </p:nvSpPr>
        <p:spPr>
          <a:xfrm>
            <a:off x="7126288" y="1554480"/>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Maintain Processing State</a:t>
            </a:r>
          </a:p>
        </p:txBody>
      </p:sp>
      <p:sp>
        <p:nvSpPr>
          <p:cNvPr id="6" name="Rectangle: Rounded Corners 5">
            <a:extLst>
              <a:ext uri="{FF2B5EF4-FFF2-40B4-BE49-F238E27FC236}">
                <a16:creationId xmlns:a16="http://schemas.microsoft.com/office/drawing/2014/main" id="{98B9AF3E-A581-B8DB-FF13-6C1CF63D4A82}"/>
              </a:ext>
            </a:extLst>
          </p:cNvPr>
          <p:cNvSpPr/>
          <p:nvPr/>
        </p:nvSpPr>
        <p:spPr>
          <a:xfrm>
            <a:off x="1487488" y="3570487"/>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Implement Idempotent Logic</a:t>
            </a:r>
          </a:p>
        </p:txBody>
      </p:sp>
      <p:sp>
        <p:nvSpPr>
          <p:cNvPr id="7" name="Rectangle: Rounded Corners 6">
            <a:extLst>
              <a:ext uri="{FF2B5EF4-FFF2-40B4-BE49-F238E27FC236}">
                <a16:creationId xmlns:a16="http://schemas.microsoft.com/office/drawing/2014/main" id="{3AF3A5EF-53F8-7C1E-91C6-54733333F437}"/>
              </a:ext>
            </a:extLst>
          </p:cNvPr>
          <p:cNvSpPr/>
          <p:nvPr/>
        </p:nvSpPr>
        <p:spPr>
          <a:xfrm>
            <a:off x="7126288" y="3519488"/>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Monitor and Audit</a:t>
            </a:r>
          </a:p>
        </p:txBody>
      </p:sp>
    </p:spTree>
    <p:extLst>
      <p:ext uri="{BB962C8B-B14F-4D97-AF65-F5344CB8AC3E}">
        <p14:creationId xmlns:p14="http://schemas.microsoft.com/office/powerpoint/2010/main" val="379090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DD662-6275-438F-3B66-7A2C0106509F}"/>
              </a:ext>
            </a:extLst>
          </p:cNvPr>
          <p:cNvSpPr>
            <a:spLocks noGrp="1"/>
          </p:cNvSpPr>
          <p:nvPr>
            <p:ph type="title"/>
          </p:nvPr>
        </p:nvSpPr>
        <p:spPr/>
        <p:txBody>
          <a:bodyPr/>
          <a:lstStyle/>
          <a:p>
            <a:r>
              <a:rPr lang="en-US" dirty="0"/>
              <a:t>Advanced Processing Techniques</a:t>
            </a:r>
          </a:p>
        </p:txBody>
      </p:sp>
      <p:sp>
        <p:nvSpPr>
          <p:cNvPr id="3" name="Text Placeholder 2">
            <a:extLst>
              <a:ext uri="{FF2B5EF4-FFF2-40B4-BE49-F238E27FC236}">
                <a16:creationId xmlns:a16="http://schemas.microsoft.com/office/drawing/2014/main" id="{7E463034-BD6C-0350-BE66-8C2FC16339E1}"/>
              </a:ext>
            </a:extLst>
          </p:cNvPr>
          <p:cNvSpPr>
            <a:spLocks noGrp="1"/>
          </p:cNvSpPr>
          <p:nvPr>
            <p:ph type="body" sz="quarter" idx="10"/>
          </p:nvPr>
        </p:nvSpPr>
        <p:spPr/>
        <p:txBody>
          <a:bodyPr/>
          <a:lstStyle/>
          <a:p>
            <a:r>
              <a:rPr lang="en-US" dirty="0"/>
              <a:t>Pattern 2: Messaging Scheduling</a:t>
            </a:r>
          </a:p>
        </p:txBody>
      </p:sp>
    </p:spTree>
    <p:extLst>
      <p:ext uri="{BB962C8B-B14F-4D97-AF65-F5344CB8AC3E}">
        <p14:creationId xmlns:p14="http://schemas.microsoft.com/office/powerpoint/2010/main" val="3640641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7F9C2-2964-47AF-6B13-09A6E4CBB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E0FA5-0FC2-5D73-FEC0-156DD065EE4D}"/>
              </a:ext>
            </a:extLst>
          </p:cNvPr>
          <p:cNvSpPr>
            <a:spLocks noGrp="1"/>
          </p:cNvSpPr>
          <p:nvPr>
            <p:ph type="title"/>
          </p:nvPr>
        </p:nvSpPr>
        <p:spPr/>
        <p:txBody>
          <a:bodyPr>
            <a:normAutofit fontScale="90000"/>
          </a:bodyPr>
          <a:lstStyle/>
          <a:p>
            <a:r>
              <a:rPr lang="en-US" dirty="0"/>
              <a:t>What is the Idempotent Receiver Pattern</a:t>
            </a:r>
          </a:p>
        </p:txBody>
      </p:sp>
      <p:sp>
        <p:nvSpPr>
          <p:cNvPr id="3" name="Primary Context Box">
            <a:extLst>
              <a:ext uri="{FF2B5EF4-FFF2-40B4-BE49-F238E27FC236}">
                <a16:creationId xmlns:a16="http://schemas.microsoft.com/office/drawing/2014/main" id="{D104830A-C5FF-080D-7DE0-0407BF4E116D}"/>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Delaying the processing of a message.</a:t>
            </a:r>
          </a:p>
        </p:txBody>
      </p:sp>
      <p:sp>
        <p:nvSpPr>
          <p:cNvPr id="4" name="Secondary Content Box">
            <a:extLst>
              <a:ext uri="{FF2B5EF4-FFF2-40B4-BE49-F238E27FC236}">
                <a16:creationId xmlns:a16="http://schemas.microsoft.com/office/drawing/2014/main" id="{144322BC-3487-B42F-375F-71B7258EB4A9}"/>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Enable system to handle tasks at appropriate times.</a:t>
            </a:r>
          </a:p>
        </p:txBody>
      </p:sp>
    </p:spTree>
    <p:extLst>
      <p:ext uri="{BB962C8B-B14F-4D97-AF65-F5344CB8AC3E}">
        <p14:creationId xmlns:p14="http://schemas.microsoft.com/office/powerpoint/2010/main" val="1143846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0D4A2-4981-2CAC-5FB0-70A7AE4CED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B971C-9F4A-F86B-A5B5-0460FD3BA173}"/>
              </a:ext>
            </a:extLst>
          </p:cNvPr>
          <p:cNvSpPr>
            <a:spLocks noGrp="1"/>
          </p:cNvSpPr>
          <p:nvPr>
            <p:ph type="title"/>
          </p:nvPr>
        </p:nvSpPr>
        <p:spPr/>
        <p:txBody>
          <a:bodyPr/>
          <a:lstStyle/>
          <a:p>
            <a:r>
              <a:rPr lang="en-US" dirty="0"/>
              <a:t>Key Components &amp; Flow</a:t>
            </a:r>
          </a:p>
        </p:txBody>
      </p:sp>
      <p:sp>
        <p:nvSpPr>
          <p:cNvPr id="104" name="Rectangle: Rounded Corners 103">
            <a:extLst>
              <a:ext uri="{FF2B5EF4-FFF2-40B4-BE49-F238E27FC236}">
                <a16:creationId xmlns:a16="http://schemas.microsoft.com/office/drawing/2014/main" id="{EB87DF2C-D1FC-1967-069E-57272FCA0226}"/>
              </a:ext>
            </a:extLst>
          </p:cNvPr>
          <p:cNvSpPr/>
          <p:nvPr/>
        </p:nvSpPr>
        <p:spPr>
          <a:xfrm>
            <a:off x="547688" y="251052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Scheduler</a:t>
            </a:r>
          </a:p>
        </p:txBody>
      </p:sp>
      <p:sp>
        <p:nvSpPr>
          <p:cNvPr id="105" name="Rectangle: Rounded Corners 104">
            <a:extLst>
              <a:ext uri="{FF2B5EF4-FFF2-40B4-BE49-F238E27FC236}">
                <a16:creationId xmlns:a16="http://schemas.microsoft.com/office/drawing/2014/main" id="{4EFE73BE-DC48-6C3F-FD26-7896C095955A}"/>
              </a:ext>
            </a:extLst>
          </p:cNvPr>
          <p:cNvSpPr/>
          <p:nvPr/>
        </p:nvSpPr>
        <p:spPr>
          <a:xfrm>
            <a:off x="4307681" y="251052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Queue</a:t>
            </a:r>
          </a:p>
        </p:txBody>
      </p:sp>
      <p:sp>
        <p:nvSpPr>
          <p:cNvPr id="106" name="Rectangle: Rounded Corners 105">
            <a:extLst>
              <a:ext uri="{FF2B5EF4-FFF2-40B4-BE49-F238E27FC236}">
                <a16:creationId xmlns:a16="http://schemas.microsoft.com/office/drawing/2014/main" id="{257DA776-2610-4101-10A7-6E8BC06E2518}"/>
              </a:ext>
            </a:extLst>
          </p:cNvPr>
          <p:cNvSpPr/>
          <p:nvPr/>
        </p:nvSpPr>
        <p:spPr>
          <a:xfrm>
            <a:off x="8066088" y="251052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Time-Based Triggers</a:t>
            </a:r>
          </a:p>
        </p:txBody>
      </p:sp>
    </p:spTree>
    <p:extLst>
      <p:ext uri="{BB962C8B-B14F-4D97-AF65-F5344CB8AC3E}">
        <p14:creationId xmlns:p14="http://schemas.microsoft.com/office/powerpoint/2010/main" val="3903984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EC11-5C38-494B-DAB8-2B7B6836B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61BEC-60AB-203D-5993-0342D61808D9}"/>
              </a:ext>
            </a:extLst>
          </p:cNvPr>
          <p:cNvSpPr>
            <a:spLocks noGrp="1"/>
          </p:cNvSpPr>
          <p:nvPr>
            <p:ph type="title"/>
          </p:nvPr>
        </p:nvSpPr>
        <p:spPr/>
        <p:txBody>
          <a:bodyPr/>
          <a:lstStyle/>
          <a:p>
            <a:r>
              <a:rPr lang="en-US" dirty="0"/>
              <a:t>Key Components &amp; Flow</a:t>
            </a:r>
          </a:p>
        </p:txBody>
      </p:sp>
      <p:sp>
        <p:nvSpPr>
          <p:cNvPr id="104" name="Rectangle: Rounded Corners 103">
            <a:extLst>
              <a:ext uri="{FF2B5EF4-FFF2-40B4-BE49-F238E27FC236}">
                <a16:creationId xmlns:a16="http://schemas.microsoft.com/office/drawing/2014/main" id="{F6ECDEA3-221D-F8CE-2266-7BA48AB7B5FE}"/>
              </a:ext>
            </a:extLst>
          </p:cNvPr>
          <p:cNvSpPr/>
          <p:nvPr/>
        </p:nvSpPr>
        <p:spPr>
          <a:xfrm>
            <a:off x="547688" y="251052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Scheduler</a:t>
            </a:r>
          </a:p>
        </p:txBody>
      </p:sp>
      <p:sp>
        <p:nvSpPr>
          <p:cNvPr id="105" name="Rectangle: Rounded Corners 104">
            <a:extLst>
              <a:ext uri="{FF2B5EF4-FFF2-40B4-BE49-F238E27FC236}">
                <a16:creationId xmlns:a16="http://schemas.microsoft.com/office/drawing/2014/main" id="{1ECA7FE9-87A6-5505-563A-FF453A8CFAC5}"/>
              </a:ext>
            </a:extLst>
          </p:cNvPr>
          <p:cNvSpPr/>
          <p:nvPr/>
        </p:nvSpPr>
        <p:spPr>
          <a:xfrm>
            <a:off x="536431" y="353933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Queue</a:t>
            </a:r>
          </a:p>
        </p:txBody>
      </p:sp>
      <p:sp>
        <p:nvSpPr>
          <p:cNvPr id="106" name="Rectangle: Rounded Corners 105">
            <a:extLst>
              <a:ext uri="{FF2B5EF4-FFF2-40B4-BE49-F238E27FC236}">
                <a16:creationId xmlns:a16="http://schemas.microsoft.com/office/drawing/2014/main" id="{D4BB83E1-AEF7-D0B0-44AE-07A815FB67E9}"/>
              </a:ext>
            </a:extLst>
          </p:cNvPr>
          <p:cNvSpPr/>
          <p:nvPr/>
        </p:nvSpPr>
        <p:spPr>
          <a:xfrm>
            <a:off x="546100" y="4560094"/>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Time-Based Triggers</a:t>
            </a:r>
          </a:p>
        </p:txBody>
      </p:sp>
      <p:sp>
        <p:nvSpPr>
          <p:cNvPr id="6" name="Rectangle: Rounded Corners 5">
            <a:extLst>
              <a:ext uri="{FF2B5EF4-FFF2-40B4-BE49-F238E27FC236}">
                <a16:creationId xmlns:a16="http://schemas.microsoft.com/office/drawing/2014/main" id="{21516FAF-956A-AF71-6157-E05644035B7C}"/>
              </a:ext>
            </a:extLst>
          </p:cNvPr>
          <p:cNvSpPr/>
          <p:nvPr/>
        </p:nvSpPr>
        <p:spPr>
          <a:xfrm>
            <a:off x="6769426" y="3162249"/>
            <a:ext cx="3422076"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7" name="Oval 6">
            <a:extLst>
              <a:ext uri="{FF2B5EF4-FFF2-40B4-BE49-F238E27FC236}">
                <a16:creationId xmlns:a16="http://schemas.microsoft.com/office/drawing/2014/main" id="{22E2F78F-2CE4-7375-F5F6-B2304E8FDF2E}"/>
              </a:ext>
            </a:extLst>
          </p:cNvPr>
          <p:cNvSpPr/>
          <p:nvPr/>
        </p:nvSpPr>
        <p:spPr>
          <a:xfrm>
            <a:off x="10837213" y="310065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8" name="Oval 7">
            <a:extLst>
              <a:ext uri="{FF2B5EF4-FFF2-40B4-BE49-F238E27FC236}">
                <a16:creationId xmlns:a16="http://schemas.microsoft.com/office/drawing/2014/main" id="{E4AFEE59-C208-FEBC-B099-0895A1239BE6}"/>
              </a:ext>
            </a:extLst>
          </p:cNvPr>
          <p:cNvSpPr/>
          <p:nvPr/>
        </p:nvSpPr>
        <p:spPr>
          <a:xfrm>
            <a:off x="5397925" y="308550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9" name="TextBox 8">
            <a:extLst>
              <a:ext uri="{FF2B5EF4-FFF2-40B4-BE49-F238E27FC236}">
                <a16:creationId xmlns:a16="http://schemas.microsoft.com/office/drawing/2014/main" id="{C05ACF65-172D-87CF-EF67-69776DAB3943}"/>
              </a:ext>
            </a:extLst>
          </p:cNvPr>
          <p:cNvSpPr txBox="1"/>
          <p:nvPr/>
        </p:nvSpPr>
        <p:spPr>
          <a:xfrm>
            <a:off x="8388099" y="3541387"/>
            <a:ext cx="184731" cy="338554"/>
          </a:xfrm>
          <a:prstGeom prst="rect">
            <a:avLst/>
          </a:prstGeom>
          <a:noFill/>
        </p:spPr>
        <p:txBody>
          <a:bodyPr wrap="none" rtlCol="0">
            <a:spAutoFit/>
          </a:bodyPr>
          <a:lstStyle/>
          <a:p>
            <a:endParaRPr lang="en-US" sz="1600" dirty="0"/>
          </a:p>
        </p:txBody>
      </p:sp>
      <p:sp>
        <p:nvSpPr>
          <p:cNvPr id="10" name="Rectangle: Rounded Corners 9">
            <a:extLst>
              <a:ext uri="{FF2B5EF4-FFF2-40B4-BE49-F238E27FC236}">
                <a16:creationId xmlns:a16="http://schemas.microsoft.com/office/drawing/2014/main" id="{89F79726-48D7-D347-03E3-64C735A126A6}"/>
              </a:ext>
            </a:extLst>
          </p:cNvPr>
          <p:cNvSpPr/>
          <p:nvPr/>
        </p:nvSpPr>
        <p:spPr>
          <a:xfrm>
            <a:off x="6769426" y="3912500"/>
            <a:ext cx="3422076" cy="56380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11" name="Picture 10" descr="Free Envelope Clipart Black And White, Download Free Envelope Clipart Black  And White png images, Free ClipArts on Clipart Library">
            <a:extLst>
              <a:ext uri="{FF2B5EF4-FFF2-40B4-BE49-F238E27FC236}">
                <a16:creationId xmlns:a16="http://schemas.microsoft.com/office/drawing/2014/main" id="{B142236F-5CA3-9224-FE2A-191FAD47F7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4877" y="32596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Free Envelope Clipart Black And White, Download Free Envelope Clipart Black  And White png images, Free ClipArts on Clipart Library">
            <a:extLst>
              <a:ext uri="{FF2B5EF4-FFF2-40B4-BE49-F238E27FC236}">
                <a16:creationId xmlns:a16="http://schemas.microsoft.com/office/drawing/2014/main" id="{0F2113F6-8143-4848-E92B-827E65A44C7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55003" y="32713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ree Envelope Clipart Black And White, Download Free Envelope Clipart Black  And White png images, Free ClipArts on Clipart Library">
            <a:extLst>
              <a:ext uri="{FF2B5EF4-FFF2-40B4-BE49-F238E27FC236}">
                <a16:creationId xmlns:a16="http://schemas.microsoft.com/office/drawing/2014/main" id="{D8A8E140-2819-7B8D-418B-6B7926F345C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34165" y="3259623"/>
            <a:ext cx="535720" cy="36905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4BE1F51-F6ED-CAA4-9E1B-F1DF9CB17924}"/>
              </a:ext>
            </a:extLst>
          </p:cNvPr>
          <p:cNvGrpSpPr/>
          <p:nvPr/>
        </p:nvGrpSpPr>
        <p:grpSpPr>
          <a:xfrm>
            <a:off x="5421803" y="3197789"/>
            <a:ext cx="652743" cy="427865"/>
            <a:chOff x="4960493" y="4337211"/>
            <a:chExt cx="652743" cy="427865"/>
          </a:xfrm>
        </p:grpSpPr>
        <p:pic>
          <p:nvPicPr>
            <p:cNvPr id="15" name="Picture 14" descr="Free Envelope Clipart Black And White, Download Free Envelope Clipart Black  And White png images, Free ClipArts on Clipart Library">
              <a:extLst>
                <a:ext uri="{FF2B5EF4-FFF2-40B4-BE49-F238E27FC236}">
                  <a16:creationId xmlns:a16="http://schemas.microsoft.com/office/drawing/2014/main" id="{0851906C-512D-77A3-0BC7-B4A3CEF351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32428" y="4396024"/>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B1D59F2-8CEC-4323-4864-7294F31B91D4}"/>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grpSp>
        <p:nvGrpSpPr>
          <p:cNvPr id="17" name="Group 16">
            <a:extLst>
              <a:ext uri="{FF2B5EF4-FFF2-40B4-BE49-F238E27FC236}">
                <a16:creationId xmlns:a16="http://schemas.microsoft.com/office/drawing/2014/main" id="{94788979-D62E-2633-B30B-8D316A4673CF}"/>
              </a:ext>
            </a:extLst>
          </p:cNvPr>
          <p:cNvGrpSpPr/>
          <p:nvPr/>
        </p:nvGrpSpPr>
        <p:grpSpPr>
          <a:xfrm>
            <a:off x="6798551" y="3190723"/>
            <a:ext cx="652743" cy="430886"/>
            <a:chOff x="4960493" y="4337211"/>
            <a:chExt cx="652743" cy="430886"/>
          </a:xfrm>
        </p:grpSpPr>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0CD12B91-C5AE-41E7-5A58-B712E22EE24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DC79B0-3F00-964B-CA9B-67BF3FE90678}"/>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grpSp>
        <p:nvGrpSpPr>
          <p:cNvPr id="32" name="Group 31">
            <a:extLst>
              <a:ext uri="{FF2B5EF4-FFF2-40B4-BE49-F238E27FC236}">
                <a16:creationId xmlns:a16="http://schemas.microsoft.com/office/drawing/2014/main" id="{69EDB256-433B-AE86-BBAF-3592F3F7711C}"/>
              </a:ext>
            </a:extLst>
          </p:cNvPr>
          <p:cNvGrpSpPr/>
          <p:nvPr/>
        </p:nvGrpSpPr>
        <p:grpSpPr>
          <a:xfrm>
            <a:off x="6798551" y="3926979"/>
            <a:ext cx="652743" cy="430886"/>
            <a:chOff x="4960493" y="4337211"/>
            <a:chExt cx="652743" cy="430886"/>
          </a:xfrm>
        </p:grpSpPr>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3C7EFD72-CF91-89AE-0DB9-09AF6181FFC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A37D9E5-F037-77AA-ACF3-599B81EEA5A9}"/>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4341D42A-A76A-D8C5-8216-D17048511F9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3738" y="326372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7CC86A1E-BE53-EAD7-4645-1F84F136E9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55003" y="326569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D8BDE18D-3DDA-8BFA-91E6-B4F99FE7A47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34165" y="32525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C7873FFB-61A3-DE72-A9AC-CF30F1EA99A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0174" y="325660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971A60B5-F93D-F1A5-5770-D98FBBFAB8A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55003" y="3271323"/>
            <a:ext cx="535720" cy="369052"/>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E1689A1E-B314-D995-0154-16EF11F9AF47}"/>
              </a:ext>
            </a:extLst>
          </p:cNvPr>
          <p:cNvGrpSpPr/>
          <p:nvPr/>
        </p:nvGrpSpPr>
        <p:grpSpPr>
          <a:xfrm>
            <a:off x="8783844" y="3209489"/>
            <a:ext cx="652743" cy="430886"/>
            <a:chOff x="4960493" y="4337211"/>
            <a:chExt cx="652743" cy="430886"/>
          </a:xfrm>
        </p:grpSpPr>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506CB09A-56DA-89BD-E29E-CD0EB239F58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06C23455-87A4-F69C-200E-5E3A9877064B}"/>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2E819BBE-35F9-ECBD-3D15-D6279EE952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34165" y="3266689"/>
            <a:ext cx="535720" cy="36905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0C7F5F08-9A83-D1E2-9CAB-47B59EE4CCD5}"/>
              </a:ext>
            </a:extLst>
          </p:cNvPr>
          <p:cNvGrpSpPr/>
          <p:nvPr/>
        </p:nvGrpSpPr>
        <p:grpSpPr>
          <a:xfrm>
            <a:off x="9396491" y="3209489"/>
            <a:ext cx="652743" cy="430886"/>
            <a:chOff x="4960493" y="4337211"/>
            <a:chExt cx="652743" cy="430886"/>
          </a:xfrm>
        </p:grpSpPr>
        <p:pic>
          <p:nvPicPr>
            <p:cNvPr id="45" name="Picture 44" descr="Free Envelope Clipart Black And White, Download Free Envelope Clipart Black  And White png images, Free ClipArts on Clipart Library">
              <a:extLst>
                <a:ext uri="{FF2B5EF4-FFF2-40B4-BE49-F238E27FC236}">
                  <a16:creationId xmlns:a16="http://schemas.microsoft.com/office/drawing/2014/main" id="{F2DA215F-5B18-B243-3B9C-22676990B28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989A1C03-DEC1-7C3A-FEE8-4E8A8276CED6}"/>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grpSp>
        <p:nvGrpSpPr>
          <p:cNvPr id="47" name="Group 46">
            <a:extLst>
              <a:ext uri="{FF2B5EF4-FFF2-40B4-BE49-F238E27FC236}">
                <a16:creationId xmlns:a16="http://schemas.microsoft.com/office/drawing/2014/main" id="{A8B6AA12-7F10-75C4-723D-4B787DC0F344}"/>
              </a:ext>
            </a:extLst>
          </p:cNvPr>
          <p:cNvGrpSpPr/>
          <p:nvPr/>
        </p:nvGrpSpPr>
        <p:grpSpPr>
          <a:xfrm>
            <a:off x="10871309" y="3197789"/>
            <a:ext cx="652743" cy="430886"/>
            <a:chOff x="4960493" y="4337211"/>
            <a:chExt cx="652743" cy="430886"/>
          </a:xfrm>
        </p:grpSpPr>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F853E842-26A3-EEC7-277E-B7630C92F8F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D8902247-FB87-B621-0768-F3A3C11CC2A2}"/>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spTree>
    <p:extLst>
      <p:ext uri="{BB962C8B-B14F-4D97-AF65-F5344CB8AC3E}">
        <p14:creationId xmlns:p14="http://schemas.microsoft.com/office/powerpoint/2010/main" val="1364663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3.75E-6 -3.33333E-6 L 0.32487 0.00186 " pathEditMode="relative" rAng="0" ptsTypes="AA">
                                      <p:cBhvr>
                                        <p:cTn id="9" dur="500" fill="hold"/>
                                        <p:tgtEl>
                                          <p:spTgt spid="11"/>
                                        </p:tgtEl>
                                        <p:attrNameLst>
                                          <p:attrName>ppt_x</p:attrName>
                                          <p:attrName>ppt_y</p:attrName>
                                        </p:attrNameLst>
                                      </p:cBhvr>
                                      <p:rCtr x="16237" y="93"/>
                                    </p:animMotion>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accel="50000" decel="50000" fill="hold" nodeType="afterEffect">
                                  <p:stCondLst>
                                    <p:cond delay="0"/>
                                  </p:stCondLst>
                                  <p:childTnLst>
                                    <p:animMotion origin="layout" path="M 4.16667E-6 4.81481E-6 L 0.12083 -0.0007 " pathEditMode="relative" rAng="0" ptsTypes="AA">
                                      <p:cBhvr>
                                        <p:cTn id="17" dur="500" fill="hold"/>
                                        <p:tgtEl>
                                          <p:spTgt spid="12"/>
                                        </p:tgtEl>
                                        <p:attrNameLst>
                                          <p:attrName>ppt_x</p:attrName>
                                          <p:attrName>ppt_y</p:attrName>
                                        </p:attrNameLst>
                                      </p:cBhvr>
                                      <p:rCtr x="6042" y="-46"/>
                                    </p:animMotion>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par>
                          <p:cTn id="23" fill="hold">
                            <p:stCondLst>
                              <p:cond delay="1000"/>
                            </p:stCondLst>
                            <p:childTnLst>
                              <p:par>
                                <p:cTn id="24" presetID="9" presetClass="exit" presetSubtype="0" fill="hold" nodeType="afterEffect">
                                  <p:stCondLst>
                                    <p:cond delay="0"/>
                                  </p:stCondLst>
                                  <p:childTnLst>
                                    <p:animEffect transition="out" filter="dissolv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500"/>
                            </p:stCondLst>
                            <p:childTnLst>
                              <p:par>
                                <p:cTn id="33" presetID="42" presetClass="path" presetSubtype="0" accel="50000" decel="50000" fill="hold" nodeType="afterEffect">
                                  <p:stCondLst>
                                    <p:cond delay="0"/>
                                  </p:stCondLst>
                                  <p:childTnLst>
                                    <p:animMotion origin="layout" path="M -4.16667E-6 -3.7037E-6 L 0.11211 -0.00139 " pathEditMode="relative" rAng="0" ptsTypes="AA">
                                      <p:cBhvr>
                                        <p:cTn id="34" dur="500" fill="hold"/>
                                        <p:tgtEl>
                                          <p:spTgt spid="14"/>
                                        </p:tgtEl>
                                        <p:attrNameLst>
                                          <p:attrName>ppt_x</p:attrName>
                                          <p:attrName>ppt_y</p:attrName>
                                        </p:attrNameLst>
                                      </p:cBhvr>
                                      <p:rCtr x="5599" y="-69"/>
                                    </p:animMotion>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1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5E-6 2.22222E-6 L -0.00013 0.10741 " pathEditMode="relative" rAng="0" ptsTypes="AA">
                                      <p:cBhvr>
                                        <p:cTn id="43" dur="500" fill="hold"/>
                                        <p:tgtEl>
                                          <p:spTgt spid="17"/>
                                        </p:tgtEl>
                                        <p:attrNameLst>
                                          <p:attrName>ppt_x</p:attrName>
                                          <p:attrName>ppt_y</p:attrName>
                                        </p:attrNameLst>
                                      </p:cBhvr>
                                      <p:rCtr x="-13" y="5370"/>
                                    </p:animMotion>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par>
                          <p:cTn id="47" fill="hold">
                            <p:stCondLst>
                              <p:cond delay="500"/>
                            </p:stCondLst>
                            <p:childTnLst>
                              <p:par>
                                <p:cTn id="48" presetID="1" presetClass="exit" presetSubtype="0" fill="hold" nodeType="afterEffect">
                                  <p:stCondLst>
                                    <p:cond delay="0"/>
                                  </p:stCondLst>
                                  <p:childTnLst>
                                    <p:set>
                                      <p:cBhvr>
                                        <p:cTn id="49" dur="1" fill="hold">
                                          <p:stCondLst>
                                            <p:cond delay="0"/>
                                          </p:stCondLst>
                                        </p:cTn>
                                        <p:tgtEl>
                                          <p:spTgt spid="1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par>
                          <p:cTn id="55" fill="hold">
                            <p:stCondLst>
                              <p:cond delay="500"/>
                            </p:stCondLst>
                            <p:childTnLst>
                              <p:par>
                                <p:cTn id="56" presetID="42" presetClass="path" presetSubtype="0" accel="50000" decel="50000" fill="hold" nodeType="afterEffect">
                                  <p:stCondLst>
                                    <p:cond delay="0"/>
                                  </p:stCondLst>
                                  <p:childTnLst>
                                    <p:animMotion origin="layout" path="M 3.95833E-6 2.22222E-6 L 0.32395 0.00046 " pathEditMode="relative" rAng="0" ptsTypes="AA">
                                      <p:cBhvr>
                                        <p:cTn id="57" dur="500" fill="hold"/>
                                        <p:tgtEl>
                                          <p:spTgt spid="35"/>
                                        </p:tgtEl>
                                        <p:attrNameLst>
                                          <p:attrName>ppt_x</p:attrName>
                                          <p:attrName>ppt_y</p:attrName>
                                        </p:attrNameLst>
                                      </p:cBhvr>
                                      <p:rCtr x="16198" y="23"/>
                                    </p:animMotion>
                                  </p:childTnLst>
                                </p:cTn>
                              </p:par>
                            </p:childTnLst>
                          </p:cTn>
                        </p:par>
                        <p:par>
                          <p:cTn id="58" fill="hold">
                            <p:stCondLst>
                              <p:cond delay="1000"/>
                            </p:stCondLst>
                            <p:childTnLst>
                              <p:par>
                                <p:cTn id="59" presetID="1"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35"/>
                                        </p:tgtEl>
                                        <p:attrNameLst>
                                          <p:attrName>style.visibility</p:attrName>
                                        </p:attrNameLst>
                                      </p:cBhvr>
                                      <p:to>
                                        <p:strVal val="hidden"/>
                                      </p:to>
                                    </p:set>
                                  </p:childTnLst>
                                </p:cTn>
                              </p:par>
                            </p:childTnLst>
                          </p:cTn>
                        </p:par>
                        <p:par>
                          <p:cTn id="63" fill="hold">
                            <p:stCondLst>
                              <p:cond delay="1000"/>
                            </p:stCondLst>
                            <p:childTnLst>
                              <p:par>
                                <p:cTn id="64" presetID="42" presetClass="path" presetSubtype="0" accel="50000" decel="50000" fill="hold" nodeType="afterEffect">
                                  <p:stCondLst>
                                    <p:cond delay="0"/>
                                  </p:stCondLst>
                                  <p:childTnLst>
                                    <p:animMotion origin="layout" path="M 4.16667E-6 7.40741E-7 L 0.12109 -0.00301 " pathEditMode="relative" rAng="0" ptsTypes="AA">
                                      <p:cBhvr>
                                        <p:cTn id="65" dur="500" fill="hold"/>
                                        <p:tgtEl>
                                          <p:spTgt spid="36"/>
                                        </p:tgtEl>
                                        <p:attrNameLst>
                                          <p:attrName>ppt_x</p:attrName>
                                          <p:attrName>ppt_y</p:attrName>
                                        </p:attrNameLst>
                                      </p:cBhvr>
                                      <p:rCtr x="6055" y="-162"/>
                                    </p:animMotion>
                                  </p:childTnLst>
                                </p:cTn>
                              </p:par>
                            </p:childTnLst>
                          </p:cTn>
                        </p:par>
                        <p:par>
                          <p:cTn id="66" fill="hold">
                            <p:stCondLst>
                              <p:cond delay="1500"/>
                            </p:stCondLst>
                            <p:childTnLst>
                              <p:par>
                                <p:cTn id="67" presetID="1" presetClass="entr" presetSubtype="0"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par>
                          <p:cTn id="69" fill="hold">
                            <p:stCondLst>
                              <p:cond delay="1500"/>
                            </p:stCondLst>
                            <p:childTnLst>
                              <p:par>
                                <p:cTn id="70" presetID="1" presetClass="exit" presetSubtype="0" fill="hold" nodeType="afterEffect">
                                  <p:stCondLst>
                                    <p:cond delay="0"/>
                                  </p:stCondLst>
                                  <p:childTnLst>
                                    <p:set>
                                      <p:cBhvr>
                                        <p:cTn id="71" dur="1" fill="hold">
                                          <p:stCondLst>
                                            <p:cond delay="0"/>
                                          </p:stCondLst>
                                        </p:cTn>
                                        <p:tgtEl>
                                          <p:spTgt spid="36"/>
                                        </p:tgtEl>
                                        <p:attrNameLst>
                                          <p:attrName>style.visibility</p:attrName>
                                        </p:attrNameLst>
                                      </p:cBhvr>
                                      <p:to>
                                        <p:strVal val="hidden"/>
                                      </p:to>
                                    </p:se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childTnLst>
                          </p:cTn>
                        </p:par>
                        <p:par>
                          <p:cTn id="76" fill="hold">
                            <p:stCondLst>
                              <p:cond delay="2000"/>
                            </p:stCondLst>
                            <p:childTnLst>
                              <p:par>
                                <p:cTn id="77" presetID="42" presetClass="path" presetSubtype="0" accel="50000" decel="50000" fill="hold" nodeType="afterEffect">
                                  <p:stCondLst>
                                    <p:cond delay="0"/>
                                  </p:stCondLst>
                                  <p:childTnLst>
                                    <p:animMotion origin="layout" path="M 4.375E-6 -3.7037E-7 L 0.32526 0.00232 " pathEditMode="relative" rAng="0" ptsTypes="AA">
                                      <p:cBhvr>
                                        <p:cTn id="78" dur="500" fill="hold"/>
                                        <p:tgtEl>
                                          <p:spTgt spid="38"/>
                                        </p:tgtEl>
                                        <p:attrNameLst>
                                          <p:attrName>ppt_x</p:attrName>
                                          <p:attrName>ppt_y</p:attrName>
                                        </p:attrNameLst>
                                      </p:cBhvr>
                                      <p:rCtr x="16263" y="116"/>
                                    </p:animMotion>
                                  </p:childTnLst>
                                </p:cTn>
                              </p:par>
                            </p:childTnLst>
                          </p:cTn>
                        </p:par>
                        <p:par>
                          <p:cTn id="79" fill="hold">
                            <p:stCondLst>
                              <p:cond delay="2500"/>
                            </p:stCondLst>
                            <p:childTnLst>
                              <p:par>
                                <p:cTn id="80" presetID="1" presetClass="entr" presetSubtype="0" fill="hold" nodeType="afterEffect">
                                  <p:stCondLst>
                                    <p:cond delay="0"/>
                                  </p:stCondLst>
                                  <p:childTnLst>
                                    <p:set>
                                      <p:cBhvr>
                                        <p:cTn id="81" dur="1" fill="hold">
                                          <p:stCondLst>
                                            <p:cond delay="0"/>
                                          </p:stCondLst>
                                        </p:cTn>
                                        <p:tgtEl>
                                          <p:spTgt spid="39"/>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3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5E-6 4.81481E-6 L 0.16303 -0.10394 " pathEditMode="relative" rAng="0" ptsTypes="AA">
                                      <p:cBhvr>
                                        <p:cTn id="87" dur="500" fill="hold"/>
                                        <p:tgtEl>
                                          <p:spTgt spid="32"/>
                                        </p:tgtEl>
                                        <p:attrNameLst>
                                          <p:attrName>ppt_x</p:attrName>
                                          <p:attrName>ppt_y</p:attrName>
                                        </p:attrNameLst>
                                      </p:cBhvr>
                                      <p:rCtr x="8151" y="-5208"/>
                                    </p:animMotion>
                                  </p:childTnLst>
                                </p:cTn>
                              </p:par>
                            </p:childTnLst>
                          </p:cTn>
                        </p:par>
                        <p:par>
                          <p:cTn id="88" fill="hold">
                            <p:stCondLst>
                              <p:cond delay="500"/>
                            </p:stCondLst>
                            <p:childTnLst>
                              <p:par>
                                <p:cTn id="89" presetID="1" presetClass="entr" presetSubtype="0" fill="hold" nodeType="afterEffect">
                                  <p:stCondLst>
                                    <p:cond delay="0"/>
                                  </p:stCondLst>
                                  <p:childTnLst>
                                    <p:set>
                                      <p:cBhvr>
                                        <p:cTn id="90" dur="1" fill="hold">
                                          <p:stCondLst>
                                            <p:cond delay="0"/>
                                          </p:stCondLst>
                                        </p:cTn>
                                        <p:tgtEl>
                                          <p:spTgt spid="40"/>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32"/>
                                        </p:tgtEl>
                                        <p:attrNameLst>
                                          <p:attrName>style.visibility</p:attrName>
                                        </p:attrNameLst>
                                      </p:cBhvr>
                                      <p:to>
                                        <p:strVal val="hidden"/>
                                      </p:to>
                                    </p:set>
                                  </p:childTnLst>
                                </p:cTn>
                              </p:par>
                            </p:childTnLst>
                          </p:cTn>
                        </p:par>
                        <p:par>
                          <p:cTn id="93" fill="hold">
                            <p:stCondLst>
                              <p:cond delay="500"/>
                            </p:stCondLst>
                            <p:childTnLst>
                              <p:par>
                                <p:cTn id="94" presetID="9" presetClass="exit" presetSubtype="0" fill="hold" nodeType="afterEffect">
                                  <p:stCondLst>
                                    <p:cond delay="0"/>
                                  </p:stCondLst>
                                  <p:childTnLst>
                                    <p:animEffect transition="out" filter="dissolve">
                                      <p:cBhvr>
                                        <p:cTn id="95" dur="500"/>
                                        <p:tgtEl>
                                          <p:spTgt spid="37"/>
                                        </p:tgtEl>
                                      </p:cBhvr>
                                    </p:animEffect>
                                    <p:set>
                                      <p:cBhvr>
                                        <p:cTn id="96" dur="1" fill="hold">
                                          <p:stCondLst>
                                            <p:cond delay="499"/>
                                          </p:stCondLst>
                                        </p:cTn>
                                        <p:tgtEl>
                                          <p:spTgt spid="37"/>
                                        </p:tgtEl>
                                        <p:attrNameLst>
                                          <p:attrName>style.visibility</p:attrName>
                                        </p:attrNameLst>
                                      </p:cBhvr>
                                      <p:to>
                                        <p:strVal val="hidden"/>
                                      </p:to>
                                    </p:set>
                                  </p:childTnLst>
                                </p:cTn>
                              </p:par>
                            </p:childTnLst>
                          </p:cTn>
                        </p:par>
                        <p:par>
                          <p:cTn id="97" fill="hold">
                            <p:stCondLst>
                              <p:cond delay="1000"/>
                            </p:stCondLst>
                            <p:childTnLst>
                              <p:par>
                                <p:cTn id="98" presetID="42" presetClass="path" presetSubtype="0" accel="50000" decel="50000" fill="hold" nodeType="afterEffect">
                                  <p:stCondLst>
                                    <p:cond delay="0"/>
                                  </p:stCondLst>
                                  <p:childTnLst>
                                    <p:animMotion origin="layout" path="M 4.16667E-6 4.81481E-6 L 0.12096 -0.00139 " pathEditMode="relative" rAng="0" ptsTypes="AA">
                                      <p:cBhvr>
                                        <p:cTn id="99" dur="500" fill="hold"/>
                                        <p:tgtEl>
                                          <p:spTgt spid="39"/>
                                        </p:tgtEl>
                                        <p:attrNameLst>
                                          <p:attrName>ppt_x</p:attrName>
                                          <p:attrName>ppt_y</p:attrName>
                                        </p:attrNameLst>
                                      </p:cBhvr>
                                      <p:rCtr x="6042" y="-69"/>
                                    </p:animMotion>
                                  </p:childTnLst>
                                </p:cTn>
                              </p:par>
                            </p:childTnLst>
                          </p:cTn>
                        </p:par>
                        <p:par>
                          <p:cTn id="100" fill="hold">
                            <p:stCondLst>
                              <p:cond delay="1500"/>
                            </p:stCondLst>
                            <p:childTnLst>
                              <p:par>
                                <p:cTn id="101" presetID="1" presetClass="entr" presetSubtype="0" fill="hold" nodeType="after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xit" presetSubtype="0" fill="hold" nodeType="withEffect">
                                  <p:stCondLst>
                                    <p:cond delay="0"/>
                                  </p:stCondLst>
                                  <p:childTnLst>
                                    <p:set>
                                      <p:cBhvr>
                                        <p:cTn id="104" dur="1" fill="hold">
                                          <p:stCondLst>
                                            <p:cond delay="0"/>
                                          </p:stCondLst>
                                        </p:cTn>
                                        <p:tgtEl>
                                          <p:spTgt spid="39"/>
                                        </p:tgtEl>
                                        <p:attrNameLst>
                                          <p:attrName>style.visibility</p:attrName>
                                        </p:attrNameLst>
                                      </p:cBhvr>
                                      <p:to>
                                        <p:strVal val="hidden"/>
                                      </p:to>
                                    </p:set>
                                  </p:childTnLst>
                                </p:cTn>
                              </p:par>
                            </p:childTnLst>
                          </p:cTn>
                        </p:par>
                        <p:par>
                          <p:cTn id="105" fill="hold">
                            <p:stCondLst>
                              <p:cond delay="1500"/>
                            </p:stCondLst>
                            <p:childTnLst>
                              <p:par>
                                <p:cTn id="106" presetID="42" presetClass="path" presetSubtype="0" accel="50000" decel="50000" fill="hold" nodeType="afterEffect">
                                  <p:stCondLst>
                                    <p:cond delay="0"/>
                                  </p:stCondLst>
                                  <p:childTnLst>
                                    <p:animMotion origin="layout" path="M 4.58333E-6 4.44444E-6 L 0.05026 0.00463 " pathEditMode="relative" rAng="0" ptsTypes="AA">
                                      <p:cBhvr>
                                        <p:cTn id="107" dur="500" fill="hold"/>
                                        <p:tgtEl>
                                          <p:spTgt spid="40"/>
                                        </p:tgtEl>
                                        <p:attrNameLst>
                                          <p:attrName>ppt_x</p:attrName>
                                          <p:attrName>ppt_y</p:attrName>
                                        </p:attrNameLst>
                                      </p:cBhvr>
                                      <p:rCtr x="2513" y="231"/>
                                    </p:animMotion>
                                  </p:childTnLst>
                                </p:cTn>
                              </p:par>
                            </p:childTnLst>
                          </p:cTn>
                        </p:par>
                        <p:par>
                          <p:cTn id="108" fill="hold">
                            <p:stCondLst>
                              <p:cond delay="2000"/>
                            </p:stCondLst>
                            <p:childTnLst>
                              <p:par>
                                <p:cTn id="109" presetID="1" presetClass="entr" presetSubtype="0" fill="hold" nodeType="afterEffect">
                                  <p:stCondLst>
                                    <p:cond delay="0"/>
                                  </p:stCondLst>
                                  <p:childTnLst>
                                    <p:set>
                                      <p:cBhvr>
                                        <p:cTn id="110" dur="1" fill="hold">
                                          <p:stCondLst>
                                            <p:cond delay="0"/>
                                          </p:stCondLst>
                                        </p:cTn>
                                        <p:tgtEl>
                                          <p:spTgt spid="44"/>
                                        </p:tgtEl>
                                        <p:attrNameLst>
                                          <p:attrName>style.visibility</p:attrName>
                                        </p:attrNameLst>
                                      </p:cBhvr>
                                      <p:to>
                                        <p:strVal val="visible"/>
                                      </p:to>
                                    </p:set>
                                  </p:childTnLst>
                                </p:cTn>
                              </p:par>
                              <p:par>
                                <p:cTn id="111" presetID="1" presetClass="exit" presetSubtype="0" fill="hold" nodeType="withEffect">
                                  <p:stCondLst>
                                    <p:cond delay="0"/>
                                  </p:stCondLst>
                                  <p:childTnLst>
                                    <p:set>
                                      <p:cBhvr>
                                        <p:cTn id="112" dur="1" fill="hold">
                                          <p:stCondLst>
                                            <p:cond delay="0"/>
                                          </p:stCondLst>
                                        </p:cTn>
                                        <p:tgtEl>
                                          <p:spTgt spid="40"/>
                                        </p:tgtEl>
                                        <p:attrNameLst>
                                          <p:attrName>style.visibility</p:attrName>
                                        </p:attrNameLst>
                                      </p:cBhvr>
                                      <p:to>
                                        <p:strVal val="hidden"/>
                                      </p:to>
                                    </p:set>
                                  </p:childTnLst>
                                </p:cTn>
                              </p:par>
                            </p:childTnLst>
                          </p:cTn>
                        </p:par>
                        <p:par>
                          <p:cTn id="113" fill="hold">
                            <p:stCondLst>
                              <p:cond delay="2000"/>
                            </p:stCondLst>
                            <p:childTnLst>
                              <p:par>
                                <p:cTn id="114" presetID="9" presetClass="exit" presetSubtype="0" fill="hold" nodeType="afterEffect">
                                  <p:stCondLst>
                                    <p:cond delay="0"/>
                                  </p:stCondLst>
                                  <p:childTnLst>
                                    <p:animEffect transition="out" filter="dissolve">
                                      <p:cBhvr>
                                        <p:cTn id="115" dur="500"/>
                                        <p:tgtEl>
                                          <p:spTgt spid="43"/>
                                        </p:tgtEl>
                                      </p:cBhvr>
                                    </p:animEffect>
                                    <p:set>
                                      <p:cBhvr>
                                        <p:cTn id="116" dur="1" fill="hold">
                                          <p:stCondLst>
                                            <p:cond delay="499"/>
                                          </p:stCondLst>
                                        </p:cTn>
                                        <p:tgtEl>
                                          <p:spTgt spid="43"/>
                                        </p:tgtEl>
                                        <p:attrNameLst>
                                          <p:attrName>style.visibility</p:attrName>
                                        </p:attrNameLst>
                                      </p:cBhvr>
                                      <p:to>
                                        <p:strVal val="hidden"/>
                                      </p:to>
                                    </p:set>
                                  </p:childTnLst>
                                </p:cTn>
                              </p:par>
                            </p:childTnLst>
                          </p:cTn>
                        </p:par>
                        <p:par>
                          <p:cTn id="117" fill="hold">
                            <p:stCondLst>
                              <p:cond delay="2500"/>
                            </p:stCondLst>
                            <p:childTnLst>
                              <p:par>
                                <p:cTn id="118" presetID="42" presetClass="path" presetSubtype="0" accel="50000" decel="50000" fill="hold" nodeType="afterEffect">
                                  <p:stCondLst>
                                    <p:cond delay="0"/>
                                  </p:stCondLst>
                                  <p:childTnLst>
                                    <p:animMotion origin="layout" path="M 4.16667E-6 4.44444E-6 L 0.12122 0.00069 " pathEditMode="relative" rAng="0" ptsTypes="AA">
                                      <p:cBhvr>
                                        <p:cTn id="119" dur="500" fill="hold"/>
                                        <p:tgtEl>
                                          <p:spTgt spid="44"/>
                                        </p:tgtEl>
                                        <p:attrNameLst>
                                          <p:attrName>ppt_x</p:attrName>
                                          <p:attrName>ppt_y</p:attrName>
                                        </p:attrNameLst>
                                      </p:cBhvr>
                                      <p:rCtr x="6055" y="23"/>
                                    </p:animMotion>
                                  </p:childTnLst>
                                </p:cTn>
                              </p:par>
                            </p:childTnLst>
                          </p:cTn>
                        </p:par>
                        <p:par>
                          <p:cTn id="120" fill="hold">
                            <p:stCondLst>
                              <p:cond delay="3000"/>
                            </p:stCondLst>
                            <p:childTnLst>
                              <p:par>
                                <p:cTn id="121" presetID="1" presetClass="entr" presetSubtype="0" fill="hold" nodeType="after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xit" presetSubtype="0" fill="hold" nodeType="withEffect">
                                  <p:stCondLst>
                                    <p:cond delay="0"/>
                                  </p:stCondLst>
                                  <p:childTnLst>
                                    <p:set>
                                      <p:cBhvr>
                                        <p:cTn id="124" dur="1" fill="hold">
                                          <p:stCondLst>
                                            <p:cond delay="0"/>
                                          </p:stCondLst>
                                        </p:cTn>
                                        <p:tgtEl>
                                          <p:spTgt spid="44"/>
                                        </p:tgtEl>
                                        <p:attrNameLst>
                                          <p:attrName>style.visibility</p:attrName>
                                        </p:attrNameLst>
                                      </p:cBhvr>
                                      <p:to>
                                        <p:strVal val="hidden"/>
                                      </p:to>
                                    </p:set>
                                  </p:childTnLst>
                                </p:cTn>
                              </p:par>
                            </p:childTnLst>
                          </p:cTn>
                        </p:par>
                        <p:par>
                          <p:cTn id="125" fill="hold">
                            <p:stCondLst>
                              <p:cond delay="3000"/>
                            </p:stCondLst>
                            <p:childTnLst>
                              <p:par>
                                <p:cTn id="126" presetID="9" presetClass="exit" presetSubtype="0" fill="hold" nodeType="afterEffect">
                                  <p:stCondLst>
                                    <p:cond delay="0"/>
                                  </p:stCondLst>
                                  <p:childTnLst>
                                    <p:animEffect transition="out" filter="dissolve">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9252-CD32-4B27-60F9-9070BC611465}"/>
              </a:ext>
            </a:extLst>
          </p:cNvPr>
          <p:cNvSpPr>
            <a:spLocks noGrp="1"/>
          </p:cNvSpPr>
          <p:nvPr>
            <p:ph type="title"/>
          </p:nvPr>
        </p:nvSpPr>
        <p:spPr/>
        <p:txBody>
          <a:bodyPr/>
          <a:lstStyle/>
          <a:p>
            <a:r>
              <a:rPr lang="en-US" dirty="0"/>
              <a:t>Advanced Processing Techniques</a:t>
            </a:r>
          </a:p>
        </p:txBody>
      </p:sp>
      <p:sp>
        <p:nvSpPr>
          <p:cNvPr id="3" name="Text Placeholder 2">
            <a:extLst>
              <a:ext uri="{FF2B5EF4-FFF2-40B4-BE49-F238E27FC236}">
                <a16:creationId xmlns:a16="http://schemas.microsoft.com/office/drawing/2014/main" id="{8875017E-4C80-F15D-0465-078C6C3E91F2}"/>
              </a:ext>
            </a:extLst>
          </p:cNvPr>
          <p:cNvSpPr>
            <a:spLocks noGrp="1"/>
          </p:cNvSpPr>
          <p:nvPr>
            <p:ph type="body" sz="quarter" idx="10"/>
          </p:nvPr>
        </p:nvSpPr>
        <p:spPr/>
        <p:txBody>
          <a:bodyPr/>
          <a:lstStyle/>
          <a:p>
            <a:r>
              <a:rPr lang="en-US" dirty="0"/>
              <a:t>Pattern 1: Idempotent Receiver</a:t>
            </a:r>
          </a:p>
        </p:txBody>
      </p:sp>
    </p:spTree>
    <p:extLst>
      <p:ext uri="{BB962C8B-B14F-4D97-AF65-F5344CB8AC3E}">
        <p14:creationId xmlns:p14="http://schemas.microsoft.com/office/powerpoint/2010/main" val="2805776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0EE3C-2010-7538-F9F8-97C518A4F1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7303E0-00BE-1A08-672B-4451CB7535B5}"/>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B043239A-3010-48A2-D558-F6B9764B8AC9}"/>
              </a:ext>
            </a:extLst>
          </p:cNvPr>
          <p:cNvSpPr/>
          <p:nvPr/>
        </p:nvSpPr>
        <p:spPr>
          <a:xfrm>
            <a:off x="552767"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Controlled Processing</a:t>
            </a:r>
          </a:p>
        </p:txBody>
      </p:sp>
      <p:sp>
        <p:nvSpPr>
          <p:cNvPr id="4" name="Primary Context Box">
            <a:extLst>
              <a:ext uri="{FF2B5EF4-FFF2-40B4-BE49-F238E27FC236}">
                <a16:creationId xmlns:a16="http://schemas.microsoft.com/office/drawing/2014/main" id="{692A8633-D623-2283-D2FC-2DF9E23A9326}"/>
              </a:ext>
            </a:extLst>
          </p:cNvPr>
          <p:cNvSpPr/>
          <p:nvPr/>
        </p:nvSpPr>
        <p:spPr>
          <a:xfrm>
            <a:off x="4325111"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Resource Optimization</a:t>
            </a:r>
          </a:p>
        </p:txBody>
      </p:sp>
      <p:sp>
        <p:nvSpPr>
          <p:cNvPr id="5" name="Secondary Content Box">
            <a:extLst>
              <a:ext uri="{FF2B5EF4-FFF2-40B4-BE49-F238E27FC236}">
                <a16:creationId xmlns:a16="http://schemas.microsoft.com/office/drawing/2014/main" id="{21CED410-8363-E691-A8F6-CCA86EA826AC}"/>
              </a:ext>
            </a:extLst>
          </p:cNvPr>
          <p:cNvSpPr/>
          <p:nvPr/>
        </p:nvSpPr>
        <p:spPr>
          <a:xfrm>
            <a:off x="8070215" y="246661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Improved Reliability</a:t>
            </a:r>
          </a:p>
        </p:txBody>
      </p:sp>
      <p:sp>
        <p:nvSpPr>
          <p:cNvPr id="11" name="Rectangle: Rounded Corners 10">
            <a:extLst>
              <a:ext uri="{FF2B5EF4-FFF2-40B4-BE49-F238E27FC236}">
                <a16:creationId xmlns:a16="http://schemas.microsoft.com/office/drawing/2014/main" id="{03361439-70A8-6B91-BCFB-C934438AB4CE}"/>
              </a:ext>
            </a:extLst>
          </p:cNvPr>
          <p:cNvSpPr/>
          <p:nvPr/>
        </p:nvSpPr>
        <p:spPr>
          <a:xfrm>
            <a:off x="552767"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8A62CC1F-E2F1-BE85-B3F7-C12E464ECAA0}"/>
              </a:ext>
            </a:extLst>
          </p:cNvPr>
          <p:cNvSpPr/>
          <p:nvPr/>
        </p:nvSpPr>
        <p:spPr>
          <a:xfrm>
            <a:off x="4325111"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52101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92EA4-B820-2C37-5187-293B7F903E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FEE7A-907E-BA04-EDE0-E2D819F37E50}"/>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EFF3B680-C20D-B853-2CA1-6A60990EA527}"/>
              </a:ext>
            </a:extLst>
          </p:cNvPr>
          <p:cNvSpPr/>
          <p:nvPr/>
        </p:nvSpPr>
        <p:spPr>
          <a:xfrm>
            <a:off x="1487488"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a:t>
            </a:r>
          </a:p>
        </p:txBody>
      </p:sp>
      <p:sp>
        <p:nvSpPr>
          <p:cNvPr id="4" name="Primary Context Box">
            <a:extLst>
              <a:ext uri="{FF2B5EF4-FFF2-40B4-BE49-F238E27FC236}">
                <a16:creationId xmlns:a16="http://schemas.microsoft.com/office/drawing/2014/main" id="{D1CEE909-6E2F-6CD4-FC9E-6A1F5CC5D2FE}"/>
              </a:ext>
            </a:extLst>
          </p:cNvPr>
          <p:cNvSpPr/>
          <p:nvPr/>
        </p:nvSpPr>
        <p:spPr>
          <a:xfrm>
            <a:off x="7128829"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Potential Delays</a:t>
            </a:r>
          </a:p>
        </p:txBody>
      </p:sp>
      <p:sp>
        <p:nvSpPr>
          <p:cNvPr id="11" name="Rectangle: Rounded Corners 10">
            <a:extLst>
              <a:ext uri="{FF2B5EF4-FFF2-40B4-BE49-F238E27FC236}">
                <a16:creationId xmlns:a16="http://schemas.microsoft.com/office/drawing/2014/main" id="{7C459E18-07CC-8B57-5787-CB01E196F095}"/>
              </a:ext>
            </a:extLst>
          </p:cNvPr>
          <p:cNvSpPr/>
          <p:nvPr/>
        </p:nvSpPr>
        <p:spPr>
          <a:xfrm>
            <a:off x="1487488" y="240480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80908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7C7D2-264A-E48B-AD1C-39FB497AA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5B1FA2-288F-F497-7803-96334973AEE5}"/>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70EF8C3D-6A6E-225C-FBFE-89B96D7BCB31}"/>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Delayed Notifications</a:t>
            </a:r>
          </a:p>
        </p:txBody>
      </p:sp>
      <p:sp>
        <p:nvSpPr>
          <p:cNvPr id="4" name="Primary Context Box">
            <a:extLst>
              <a:ext uri="{FF2B5EF4-FFF2-40B4-BE49-F238E27FC236}">
                <a16:creationId xmlns:a16="http://schemas.microsoft.com/office/drawing/2014/main" id="{09BACBC6-1740-23CC-3E5C-8839B26CC1B7}"/>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Batch Processing</a:t>
            </a:r>
          </a:p>
        </p:txBody>
      </p:sp>
      <p:sp>
        <p:nvSpPr>
          <p:cNvPr id="5" name="Secondary Content Box">
            <a:extLst>
              <a:ext uri="{FF2B5EF4-FFF2-40B4-BE49-F238E27FC236}">
                <a16:creationId xmlns:a16="http://schemas.microsoft.com/office/drawing/2014/main" id="{576B4DDA-436D-C2E1-25E6-961BDBD5B67F}"/>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Retry Logic</a:t>
            </a:r>
          </a:p>
        </p:txBody>
      </p:sp>
    </p:spTree>
    <p:extLst>
      <p:ext uri="{BB962C8B-B14F-4D97-AF65-F5344CB8AC3E}">
        <p14:creationId xmlns:p14="http://schemas.microsoft.com/office/powerpoint/2010/main" val="40658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 program&#10;&#10;AI-generated content may be incorrect.">
            <a:extLst>
              <a:ext uri="{FF2B5EF4-FFF2-40B4-BE49-F238E27FC236}">
                <a16:creationId xmlns:a16="http://schemas.microsoft.com/office/drawing/2014/main" id="{5CC898E7-CFDF-B8E9-7FFD-A9DA30CABCF9}"/>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84094" y="1232694"/>
            <a:ext cx="3781425" cy="4210050"/>
          </a:xfrm>
        </p:spPr>
      </p:pic>
      <p:sp>
        <p:nvSpPr>
          <p:cNvPr id="5" name="Title 3">
            <a:extLst>
              <a:ext uri="{FF2B5EF4-FFF2-40B4-BE49-F238E27FC236}">
                <a16:creationId xmlns:a16="http://schemas.microsoft.com/office/drawing/2014/main" id="{E8243E0A-B875-5507-C738-45BF0F393401}"/>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A3613E56-28C6-B47E-29B4-A148AFC7A983}"/>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Tree>
    <p:extLst>
      <p:ext uri="{BB962C8B-B14F-4D97-AF65-F5344CB8AC3E}">
        <p14:creationId xmlns:p14="http://schemas.microsoft.com/office/powerpoint/2010/main" val="2446725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omputer screen shot of a program&#10;&#10;AI-generated content may be incorrect.">
            <a:extLst>
              <a:ext uri="{FF2B5EF4-FFF2-40B4-BE49-F238E27FC236}">
                <a16:creationId xmlns:a16="http://schemas.microsoft.com/office/drawing/2014/main" id="{4237F56D-622B-EE85-245E-6168528A9C59}"/>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655344" y="1048512"/>
            <a:ext cx="7177236" cy="4551418"/>
          </a:xfrm>
        </p:spPr>
      </p:pic>
      <p:sp>
        <p:nvSpPr>
          <p:cNvPr id="5" name="Title 3">
            <a:extLst>
              <a:ext uri="{FF2B5EF4-FFF2-40B4-BE49-F238E27FC236}">
                <a16:creationId xmlns:a16="http://schemas.microsoft.com/office/drawing/2014/main" id="{B5D740A0-1E9F-79FF-D8B2-0BAAC86FA3AC}"/>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522099E8-D382-AD30-DB75-C13AC84B77AD}"/>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E172CA82-A346-DBA8-F3D3-80E18563A785}"/>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60FB00CD-080D-9FC5-18B0-6016E7258BA4}"/>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410660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omputer screen shot of a program&#10;&#10;AI-generated content may be incorrect.">
            <a:extLst>
              <a:ext uri="{FF2B5EF4-FFF2-40B4-BE49-F238E27FC236}">
                <a16:creationId xmlns:a16="http://schemas.microsoft.com/office/drawing/2014/main" id="{CA2E5F5B-E5B5-4DD2-038A-8CDAC86A82BA}"/>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06888" y="1062208"/>
            <a:ext cx="7628421" cy="4732536"/>
          </a:xfrm>
        </p:spPr>
      </p:pic>
      <p:sp>
        <p:nvSpPr>
          <p:cNvPr id="5" name="Title 3">
            <a:extLst>
              <a:ext uri="{FF2B5EF4-FFF2-40B4-BE49-F238E27FC236}">
                <a16:creationId xmlns:a16="http://schemas.microsoft.com/office/drawing/2014/main" id="{944B0FAC-F383-2C83-65B3-52F122936BF0}"/>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A78988AB-DE71-B27F-798D-B96D8B143F83}"/>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F91C4C02-D481-3D93-951D-26919F9D9369}"/>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4BBC8669-55C9-F911-8A22-C1DBBF7E136C}"/>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Rectangle 10">
            <a:extLst>
              <a:ext uri="{FF2B5EF4-FFF2-40B4-BE49-F238E27FC236}">
                <a16:creationId xmlns:a16="http://schemas.microsoft.com/office/drawing/2014/main" id="{72CDB12C-269A-7565-827E-FC6B43FA4E50}"/>
              </a:ext>
            </a:extLst>
          </p:cNvPr>
          <p:cNvSpPr/>
          <p:nvPr/>
        </p:nvSpPr>
        <p:spPr>
          <a:xfrm>
            <a:off x="4123941" y="2923429"/>
            <a:ext cx="6785064" cy="101009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2" name="Primary Context Box">
            <a:extLst>
              <a:ext uri="{FF2B5EF4-FFF2-40B4-BE49-F238E27FC236}">
                <a16:creationId xmlns:a16="http://schemas.microsoft.com/office/drawing/2014/main" id="{74A907EC-49D0-9EF8-4725-3587E9069349}"/>
              </a:ext>
            </a:extLst>
          </p:cNvPr>
          <p:cNvSpPr/>
          <p:nvPr/>
        </p:nvSpPr>
        <p:spPr>
          <a:xfrm>
            <a:off x="548256" y="229822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3" name="Rectangle: Rounded Corners 12">
            <a:extLst>
              <a:ext uri="{FF2B5EF4-FFF2-40B4-BE49-F238E27FC236}">
                <a16:creationId xmlns:a16="http://schemas.microsoft.com/office/drawing/2014/main" id="{C2280B35-76A3-DC54-C94C-93D53190B880}"/>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06424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2)">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computer screen shot of a program code&#10;&#10;AI-generated content may be incorrect.">
            <a:extLst>
              <a:ext uri="{FF2B5EF4-FFF2-40B4-BE49-F238E27FC236}">
                <a16:creationId xmlns:a16="http://schemas.microsoft.com/office/drawing/2014/main" id="{CB168B31-D533-9EB9-0411-4072B2CD6812}"/>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06888" y="916043"/>
            <a:ext cx="7614839" cy="5027557"/>
          </a:xfrm>
        </p:spPr>
      </p:pic>
      <p:sp>
        <p:nvSpPr>
          <p:cNvPr id="5" name="Title 3">
            <a:extLst>
              <a:ext uri="{FF2B5EF4-FFF2-40B4-BE49-F238E27FC236}">
                <a16:creationId xmlns:a16="http://schemas.microsoft.com/office/drawing/2014/main" id="{870E01B4-94AC-5BEB-3B30-CFBDC2076801}"/>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EA2FFA6C-181F-C7D9-6872-142C5B306B10}"/>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3F4317F2-4517-54CA-9DB1-17CF8D989F78}"/>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02826CEE-207F-B4C8-4834-080F0FBBFA44}"/>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6A4F32ED-A3B0-66C3-A60E-26DA05D75D72}"/>
              </a:ext>
            </a:extLst>
          </p:cNvPr>
          <p:cNvSpPr/>
          <p:nvPr/>
        </p:nvSpPr>
        <p:spPr>
          <a:xfrm>
            <a:off x="548256" y="229822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6E5E9CB5-8B12-4D01-FF88-4FBA492B6895}"/>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CC4B5AAD-C84C-A9B0-85F8-B62ADCD5C784}"/>
              </a:ext>
            </a:extLst>
          </p:cNvPr>
          <p:cNvSpPr/>
          <p:nvPr/>
        </p:nvSpPr>
        <p:spPr>
          <a:xfrm>
            <a:off x="548255" y="291616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Consumer</a:t>
            </a:r>
          </a:p>
        </p:txBody>
      </p:sp>
      <p:sp>
        <p:nvSpPr>
          <p:cNvPr id="12" name="Rectangle: Rounded Corners 11">
            <a:extLst>
              <a:ext uri="{FF2B5EF4-FFF2-40B4-BE49-F238E27FC236}">
                <a16:creationId xmlns:a16="http://schemas.microsoft.com/office/drawing/2014/main" id="{6FFE7AAB-BA65-A2BA-89A5-30FC65E2068E}"/>
              </a:ext>
            </a:extLst>
          </p:cNvPr>
          <p:cNvSpPr/>
          <p:nvPr/>
        </p:nvSpPr>
        <p:spPr>
          <a:xfrm>
            <a:off x="548256" y="2298221"/>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67302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black screen with a white button&#10;&#10;AI-generated content may be incorrect.">
            <a:extLst>
              <a:ext uri="{FF2B5EF4-FFF2-40B4-BE49-F238E27FC236}">
                <a16:creationId xmlns:a16="http://schemas.microsoft.com/office/drawing/2014/main" id="{AC85C245-EE7B-315F-CA57-13ACA59C297A}"/>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629533" y="1159629"/>
            <a:ext cx="6877050" cy="2228850"/>
          </a:xfrm>
        </p:spPr>
      </p:pic>
      <p:sp>
        <p:nvSpPr>
          <p:cNvPr id="5" name="Title 3">
            <a:extLst>
              <a:ext uri="{FF2B5EF4-FFF2-40B4-BE49-F238E27FC236}">
                <a16:creationId xmlns:a16="http://schemas.microsoft.com/office/drawing/2014/main" id="{B40E112E-56CB-02F5-BC45-FA20266A851B}"/>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44428A85-BCF6-C9BA-7E59-3842EE17E3C8}"/>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7" name="Primary Context Box">
            <a:extLst>
              <a:ext uri="{FF2B5EF4-FFF2-40B4-BE49-F238E27FC236}">
                <a16:creationId xmlns:a16="http://schemas.microsoft.com/office/drawing/2014/main" id="{FF1BAF73-FBC6-76EA-6782-22F94E8F2F64}"/>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887033D7-F15A-9E9C-E087-66771550DA45}"/>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5EADE891-DEE2-A2F5-1B7C-D99628C1370A}"/>
              </a:ext>
            </a:extLst>
          </p:cNvPr>
          <p:cNvSpPr/>
          <p:nvPr/>
        </p:nvSpPr>
        <p:spPr>
          <a:xfrm>
            <a:off x="548256" y="229822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Producer</a:t>
            </a:r>
          </a:p>
        </p:txBody>
      </p:sp>
      <p:sp>
        <p:nvSpPr>
          <p:cNvPr id="10" name="Rectangle: Rounded Corners 9">
            <a:extLst>
              <a:ext uri="{FF2B5EF4-FFF2-40B4-BE49-F238E27FC236}">
                <a16:creationId xmlns:a16="http://schemas.microsoft.com/office/drawing/2014/main" id="{18847C24-E5E5-94A6-24C2-2B958B63B5BB}"/>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56371F67-DC92-60DD-F8F0-A670F4DDF5AB}"/>
              </a:ext>
            </a:extLst>
          </p:cNvPr>
          <p:cNvSpPr/>
          <p:nvPr/>
        </p:nvSpPr>
        <p:spPr>
          <a:xfrm>
            <a:off x="548255" y="291616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Consumer</a:t>
            </a:r>
          </a:p>
        </p:txBody>
      </p:sp>
      <p:sp>
        <p:nvSpPr>
          <p:cNvPr id="12" name="Rectangle: Rounded Corners 11">
            <a:extLst>
              <a:ext uri="{FF2B5EF4-FFF2-40B4-BE49-F238E27FC236}">
                <a16:creationId xmlns:a16="http://schemas.microsoft.com/office/drawing/2014/main" id="{38195940-F266-CAE8-ACE2-E09E025196B6}"/>
              </a:ext>
            </a:extLst>
          </p:cNvPr>
          <p:cNvSpPr/>
          <p:nvPr/>
        </p:nvSpPr>
        <p:spPr>
          <a:xfrm>
            <a:off x="548256" y="2298221"/>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DED66232-0149-9AB9-7701-0D791277FD3C}"/>
              </a:ext>
            </a:extLst>
          </p:cNvPr>
          <p:cNvSpPr/>
          <p:nvPr/>
        </p:nvSpPr>
        <p:spPr>
          <a:xfrm>
            <a:off x="548254" y="3550480"/>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4" name="Rectangle: Rounded Corners 13">
            <a:extLst>
              <a:ext uri="{FF2B5EF4-FFF2-40B4-BE49-F238E27FC236}">
                <a16:creationId xmlns:a16="http://schemas.microsoft.com/office/drawing/2014/main" id="{745D9ABF-2936-0AF5-A27B-0C48BF3D0DA6}"/>
              </a:ext>
            </a:extLst>
          </p:cNvPr>
          <p:cNvSpPr/>
          <p:nvPr/>
        </p:nvSpPr>
        <p:spPr>
          <a:xfrm>
            <a:off x="548255" y="291616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9" name="TextBox 18">
            <a:extLst>
              <a:ext uri="{FF2B5EF4-FFF2-40B4-BE49-F238E27FC236}">
                <a16:creationId xmlns:a16="http://schemas.microsoft.com/office/drawing/2014/main" id="{EDD27536-21DD-6F94-0CAF-A117B9361B73}"/>
              </a:ext>
            </a:extLst>
          </p:cNvPr>
          <p:cNvSpPr txBox="1"/>
          <p:nvPr/>
        </p:nvSpPr>
        <p:spPr>
          <a:xfrm>
            <a:off x="7203973" y="574854"/>
            <a:ext cx="1728165" cy="584775"/>
          </a:xfrm>
          <a:prstGeom prst="rect">
            <a:avLst/>
          </a:prstGeom>
          <a:noFill/>
        </p:spPr>
        <p:txBody>
          <a:bodyPr wrap="none" rtlCol="0">
            <a:spAutoFit/>
          </a:bodyPr>
          <a:lstStyle/>
          <a:p>
            <a:r>
              <a:rPr lang="en-US" sz="3200" b="1" dirty="0">
                <a:solidFill>
                  <a:schemeClr val="accent6"/>
                </a:solidFill>
              </a:rPr>
              <a:t>Producer</a:t>
            </a:r>
          </a:p>
        </p:txBody>
      </p:sp>
      <p:sp>
        <p:nvSpPr>
          <p:cNvPr id="20" name="TextBox 19">
            <a:extLst>
              <a:ext uri="{FF2B5EF4-FFF2-40B4-BE49-F238E27FC236}">
                <a16:creationId xmlns:a16="http://schemas.microsoft.com/office/drawing/2014/main" id="{1DCB87B4-C64F-5A35-6892-F20A02340966}"/>
              </a:ext>
            </a:extLst>
          </p:cNvPr>
          <p:cNvSpPr txBox="1"/>
          <p:nvPr/>
        </p:nvSpPr>
        <p:spPr>
          <a:xfrm>
            <a:off x="7111705" y="3388479"/>
            <a:ext cx="1912703" cy="584775"/>
          </a:xfrm>
          <a:prstGeom prst="rect">
            <a:avLst/>
          </a:prstGeom>
          <a:noFill/>
        </p:spPr>
        <p:txBody>
          <a:bodyPr wrap="none" rtlCol="0">
            <a:spAutoFit/>
          </a:bodyPr>
          <a:lstStyle/>
          <a:p>
            <a:r>
              <a:rPr lang="en-US" sz="3200" b="1" dirty="0">
                <a:solidFill>
                  <a:schemeClr val="accent6"/>
                </a:solidFill>
              </a:rPr>
              <a:t>Consumer</a:t>
            </a:r>
          </a:p>
        </p:txBody>
      </p:sp>
      <p:pic>
        <p:nvPicPr>
          <p:cNvPr id="24" name="Picture 23" descr="A screenshot of a computer&#10;&#10;AI-generated content may be incorrect.">
            <a:extLst>
              <a:ext uri="{FF2B5EF4-FFF2-40B4-BE49-F238E27FC236}">
                <a16:creationId xmlns:a16="http://schemas.microsoft.com/office/drawing/2014/main" id="{8A1774B6-B501-C88D-C49D-36833E372B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9533" y="3973254"/>
            <a:ext cx="6877050" cy="2228850"/>
          </a:xfrm>
          <a:prstGeom prst="rect">
            <a:avLst/>
          </a:prstGeom>
        </p:spPr>
      </p:pic>
      <p:pic>
        <p:nvPicPr>
          <p:cNvPr id="26" name="Picture 25" descr="A screenshot of a computer&#10;&#10;AI-generated content may be incorrect.">
            <a:extLst>
              <a:ext uri="{FF2B5EF4-FFF2-40B4-BE49-F238E27FC236}">
                <a16:creationId xmlns:a16="http://schemas.microsoft.com/office/drawing/2014/main" id="{D48006C8-3FFD-F2E4-7F7D-0C0ABC5CDD6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29533" y="1159629"/>
            <a:ext cx="6877050" cy="2228850"/>
          </a:xfrm>
          <a:prstGeom prst="rect">
            <a:avLst/>
          </a:prstGeom>
        </p:spPr>
      </p:pic>
      <p:pic>
        <p:nvPicPr>
          <p:cNvPr id="28" name="Picture 27" descr="A screenshot of a computer&#10;&#10;AI-generated content may be incorrect.">
            <a:extLst>
              <a:ext uri="{FF2B5EF4-FFF2-40B4-BE49-F238E27FC236}">
                <a16:creationId xmlns:a16="http://schemas.microsoft.com/office/drawing/2014/main" id="{8B0A7CBD-9D53-6F48-14B0-14447486BF5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29533" y="3973254"/>
            <a:ext cx="6877050" cy="2228850"/>
          </a:xfrm>
          <a:prstGeom prst="rect">
            <a:avLst/>
          </a:prstGeom>
        </p:spPr>
      </p:pic>
      <p:pic>
        <p:nvPicPr>
          <p:cNvPr id="30" name="Picture 29" descr="A screenshot of a computer&#10;&#10;AI-generated content may be incorrect.">
            <a:extLst>
              <a:ext uri="{FF2B5EF4-FFF2-40B4-BE49-F238E27FC236}">
                <a16:creationId xmlns:a16="http://schemas.microsoft.com/office/drawing/2014/main" id="{0200D8D5-9999-1E6F-C470-DBFB96B5B5C2}"/>
              </a:ext>
            </a:extLst>
          </p:cNvPr>
          <p:cNvPicPr>
            <a:picLocks noChangeAspect="1"/>
          </p:cNvPicPr>
          <p:nvPr/>
        </p:nvPicPr>
        <p:blipFill rotWithShape="1">
          <a:blip r:embed="rId6">
            <a:extLst>
              <a:ext uri="{28A0092B-C50C-407E-A947-70E740481C1C}">
                <a14:useLocalDpi xmlns:a14="http://schemas.microsoft.com/office/drawing/2010/main"/>
              </a:ext>
            </a:extLst>
          </a:blip>
          <a:srcRect/>
          <a:stretch>
            <a:fillRect/>
          </a:stretch>
        </p:blipFill>
        <p:spPr>
          <a:xfrm>
            <a:off x="4629533" y="3973254"/>
            <a:ext cx="6877050" cy="2228850"/>
          </a:xfrm>
          <a:prstGeom prst="rect">
            <a:avLst/>
          </a:prstGeom>
        </p:spPr>
      </p:pic>
    </p:spTree>
    <p:extLst>
      <p:ext uri="{BB962C8B-B14F-4D97-AF65-F5344CB8AC3E}">
        <p14:creationId xmlns:p14="http://schemas.microsoft.com/office/powerpoint/2010/main" val="2363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up)">
                                      <p:cBhvr>
                                        <p:cTn id="21" dur="500"/>
                                        <p:tgtEl>
                                          <p:spTgt spid="26"/>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up)">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3F01F-A440-8D74-F65D-800867948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52198-2881-C1D6-5154-F3A5797DCAD0}"/>
              </a:ext>
            </a:extLst>
          </p:cNvPr>
          <p:cNvSpPr>
            <a:spLocks noGrp="1"/>
          </p:cNvSpPr>
          <p:nvPr>
            <p:ph type="title"/>
          </p:nvPr>
        </p:nvSpPr>
        <p:spPr/>
        <p:txBody>
          <a:bodyPr/>
          <a:lstStyle/>
          <a:p>
            <a:r>
              <a:rPr lang="en-US" dirty="0"/>
              <a:t>Key Points to Remember</a:t>
            </a:r>
          </a:p>
        </p:txBody>
      </p:sp>
      <p:sp>
        <p:nvSpPr>
          <p:cNvPr id="4" name="Rectangle: Rounded Corners 3">
            <a:extLst>
              <a:ext uri="{FF2B5EF4-FFF2-40B4-BE49-F238E27FC236}">
                <a16:creationId xmlns:a16="http://schemas.microsoft.com/office/drawing/2014/main" id="{12A8C6A3-231D-1652-3DB6-529E6330FFA9}"/>
              </a:ext>
            </a:extLst>
          </p:cNvPr>
          <p:cNvSpPr/>
          <p:nvPr/>
        </p:nvSpPr>
        <p:spPr>
          <a:xfrm>
            <a:off x="1489076" y="1554480"/>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Define Scheduling Criteria</a:t>
            </a:r>
          </a:p>
        </p:txBody>
      </p:sp>
      <p:sp>
        <p:nvSpPr>
          <p:cNvPr id="5" name="Rectangle: Rounded Corners 4">
            <a:extLst>
              <a:ext uri="{FF2B5EF4-FFF2-40B4-BE49-F238E27FC236}">
                <a16:creationId xmlns:a16="http://schemas.microsoft.com/office/drawing/2014/main" id="{8FC36BCF-80F7-EFC2-E5F6-F6E8A42275BA}"/>
              </a:ext>
            </a:extLst>
          </p:cNvPr>
          <p:cNvSpPr/>
          <p:nvPr/>
        </p:nvSpPr>
        <p:spPr>
          <a:xfrm>
            <a:off x="7126288" y="1554480"/>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Implement Scheduling Logic</a:t>
            </a:r>
          </a:p>
        </p:txBody>
      </p:sp>
      <p:sp>
        <p:nvSpPr>
          <p:cNvPr id="6" name="Rectangle: Rounded Corners 5">
            <a:extLst>
              <a:ext uri="{FF2B5EF4-FFF2-40B4-BE49-F238E27FC236}">
                <a16:creationId xmlns:a16="http://schemas.microsoft.com/office/drawing/2014/main" id="{1A513E87-E335-7C6F-812E-51206CAA825E}"/>
              </a:ext>
            </a:extLst>
          </p:cNvPr>
          <p:cNvSpPr/>
          <p:nvPr/>
        </p:nvSpPr>
        <p:spPr>
          <a:xfrm>
            <a:off x="1487488" y="3570487"/>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Monitor and Manage</a:t>
            </a:r>
          </a:p>
        </p:txBody>
      </p:sp>
      <p:sp>
        <p:nvSpPr>
          <p:cNvPr id="7" name="Rectangle: Rounded Corners 6">
            <a:extLst>
              <a:ext uri="{FF2B5EF4-FFF2-40B4-BE49-F238E27FC236}">
                <a16:creationId xmlns:a16="http://schemas.microsoft.com/office/drawing/2014/main" id="{06962CDF-CFFC-BBCE-D47A-073FDE34734B}"/>
              </a:ext>
            </a:extLst>
          </p:cNvPr>
          <p:cNvSpPr/>
          <p:nvPr/>
        </p:nvSpPr>
        <p:spPr>
          <a:xfrm>
            <a:off x="7126288" y="3519488"/>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Handle Failures</a:t>
            </a:r>
          </a:p>
        </p:txBody>
      </p:sp>
    </p:spTree>
    <p:extLst>
      <p:ext uri="{BB962C8B-B14F-4D97-AF65-F5344CB8AC3E}">
        <p14:creationId xmlns:p14="http://schemas.microsoft.com/office/powerpoint/2010/main" val="102962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A2ED-A635-16C5-A043-4D1B6335150B}"/>
              </a:ext>
            </a:extLst>
          </p:cNvPr>
          <p:cNvSpPr>
            <a:spLocks noGrp="1"/>
          </p:cNvSpPr>
          <p:nvPr>
            <p:ph type="title"/>
          </p:nvPr>
        </p:nvSpPr>
        <p:spPr/>
        <p:txBody>
          <a:bodyPr/>
          <a:lstStyle/>
          <a:p>
            <a:r>
              <a:rPr lang="en-US" dirty="0"/>
              <a:t>Advanced Processing Techniques</a:t>
            </a:r>
          </a:p>
        </p:txBody>
      </p:sp>
      <p:sp>
        <p:nvSpPr>
          <p:cNvPr id="3" name="Text Placeholder 2">
            <a:extLst>
              <a:ext uri="{FF2B5EF4-FFF2-40B4-BE49-F238E27FC236}">
                <a16:creationId xmlns:a16="http://schemas.microsoft.com/office/drawing/2014/main" id="{30B3264B-4475-8AAD-3DBD-EDDC04B35A53}"/>
              </a:ext>
            </a:extLst>
          </p:cNvPr>
          <p:cNvSpPr>
            <a:spLocks noGrp="1"/>
          </p:cNvSpPr>
          <p:nvPr>
            <p:ph type="body" sz="quarter" idx="10"/>
          </p:nvPr>
        </p:nvSpPr>
        <p:spPr/>
        <p:txBody>
          <a:bodyPr/>
          <a:lstStyle/>
          <a:p>
            <a:r>
              <a:rPr lang="en-US" dirty="0"/>
              <a:t>Pattern 3: Claim Checks</a:t>
            </a:r>
          </a:p>
        </p:txBody>
      </p:sp>
    </p:spTree>
    <p:extLst>
      <p:ext uri="{BB962C8B-B14F-4D97-AF65-F5344CB8AC3E}">
        <p14:creationId xmlns:p14="http://schemas.microsoft.com/office/powerpoint/2010/main" val="1532854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69F86-118A-0F08-8294-CFDD5249E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C870E-27EB-E96D-6F66-0F6B90168116}"/>
              </a:ext>
            </a:extLst>
          </p:cNvPr>
          <p:cNvSpPr>
            <a:spLocks noGrp="1"/>
          </p:cNvSpPr>
          <p:nvPr>
            <p:ph type="title"/>
          </p:nvPr>
        </p:nvSpPr>
        <p:spPr/>
        <p:txBody>
          <a:bodyPr>
            <a:normAutofit fontScale="90000"/>
          </a:bodyPr>
          <a:lstStyle/>
          <a:p>
            <a:r>
              <a:rPr lang="en-US" dirty="0"/>
              <a:t>What is the Idempotent Receiver Pattern</a:t>
            </a:r>
          </a:p>
        </p:txBody>
      </p:sp>
      <p:sp>
        <p:nvSpPr>
          <p:cNvPr id="3" name="Primary Context Box">
            <a:extLst>
              <a:ext uri="{FF2B5EF4-FFF2-40B4-BE49-F238E27FC236}">
                <a16:creationId xmlns:a16="http://schemas.microsoft.com/office/drawing/2014/main" id="{F4A35A1A-F1C9-5787-D115-E3D4C9BFEDFF}"/>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Ensures message is processed exactly once</a:t>
            </a:r>
          </a:p>
        </p:txBody>
      </p:sp>
      <p:sp>
        <p:nvSpPr>
          <p:cNvPr id="4" name="Secondary Content Box">
            <a:extLst>
              <a:ext uri="{FF2B5EF4-FFF2-40B4-BE49-F238E27FC236}">
                <a16:creationId xmlns:a16="http://schemas.microsoft.com/office/drawing/2014/main" id="{49A20458-A20F-A955-6B97-5B4341DBB087}"/>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Prevent duplicate processing of messages</a:t>
            </a:r>
          </a:p>
        </p:txBody>
      </p:sp>
    </p:spTree>
    <p:extLst>
      <p:ext uri="{BB962C8B-B14F-4D97-AF65-F5344CB8AC3E}">
        <p14:creationId xmlns:p14="http://schemas.microsoft.com/office/powerpoint/2010/main" val="171726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DD93D-3327-CA7F-BA75-AAB30AC4F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4BA9C-1B0E-5DFE-7117-12A1E5D76581}"/>
              </a:ext>
            </a:extLst>
          </p:cNvPr>
          <p:cNvSpPr>
            <a:spLocks noGrp="1"/>
          </p:cNvSpPr>
          <p:nvPr>
            <p:ph type="title"/>
          </p:nvPr>
        </p:nvSpPr>
        <p:spPr/>
        <p:txBody>
          <a:bodyPr>
            <a:normAutofit/>
          </a:bodyPr>
          <a:lstStyle/>
          <a:p>
            <a:r>
              <a:rPr lang="en-US" dirty="0"/>
              <a:t>What is the Claim Check Pattern</a:t>
            </a:r>
          </a:p>
        </p:txBody>
      </p:sp>
      <p:sp>
        <p:nvSpPr>
          <p:cNvPr id="3" name="Primary Context Box">
            <a:extLst>
              <a:ext uri="{FF2B5EF4-FFF2-40B4-BE49-F238E27FC236}">
                <a16:creationId xmlns:a16="http://schemas.microsoft.com/office/drawing/2014/main" id="{7DBA6CC0-B7C4-9BDD-1228-95AE41A825B2}"/>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Storing large payloads in external storage and passing a reference</a:t>
            </a:r>
          </a:p>
        </p:txBody>
      </p:sp>
      <p:sp>
        <p:nvSpPr>
          <p:cNvPr id="4" name="Secondary Content Box">
            <a:extLst>
              <a:ext uri="{FF2B5EF4-FFF2-40B4-BE49-F238E27FC236}">
                <a16:creationId xmlns:a16="http://schemas.microsoft.com/office/drawing/2014/main" id="{E6C1F14A-1CEF-B71B-9030-0C61BAEC45F0}"/>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Reduce the size of messages in the queue</a:t>
            </a:r>
          </a:p>
        </p:txBody>
      </p:sp>
    </p:spTree>
    <p:extLst>
      <p:ext uri="{BB962C8B-B14F-4D97-AF65-F5344CB8AC3E}">
        <p14:creationId xmlns:p14="http://schemas.microsoft.com/office/powerpoint/2010/main" val="3324185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800D9-E063-5A79-EE7F-5497A6C49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9A378-85CE-E1DC-8C2A-3AC72D3262C2}"/>
              </a:ext>
            </a:extLst>
          </p:cNvPr>
          <p:cNvSpPr>
            <a:spLocks noGrp="1"/>
          </p:cNvSpPr>
          <p:nvPr>
            <p:ph type="title"/>
          </p:nvPr>
        </p:nvSpPr>
        <p:spPr/>
        <p:txBody>
          <a:bodyPr/>
          <a:lstStyle/>
          <a:p>
            <a:r>
              <a:rPr lang="en-US" dirty="0"/>
              <a:t>Key Components &amp; Flow</a:t>
            </a:r>
          </a:p>
        </p:txBody>
      </p:sp>
      <p:sp>
        <p:nvSpPr>
          <p:cNvPr id="104" name="Rectangle: Rounded Corners 103">
            <a:extLst>
              <a:ext uri="{FF2B5EF4-FFF2-40B4-BE49-F238E27FC236}">
                <a16:creationId xmlns:a16="http://schemas.microsoft.com/office/drawing/2014/main" id="{E5E5B047-BD40-3FBA-6FCD-FBB32386029A}"/>
              </a:ext>
            </a:extLst>
          </p:cNvPr>
          <p:cNvSpPr/>
          <p:nvPr/>
        </p:nvSpPr>
        <p:spPr>
          <a:xfrm>
            <a:off x="1958975" y="2589212"/>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External Storage System</a:t>
            </a:r>
          </a:p>
        </p:txBody>
      </p:sp>
      <p:sp>
        <p:nvSpPr>
          <p:cNvPr id="105" name="Rectangle: Rounded Corners 104">
            <a:extLst>
              <a:ext uri="{FF2B5EF4-FFF2-40B4-BE49-F238E27FC236}">
                <a16:creationId xmlns:a16="http://schemas.microsoft.com/office/drawing/2014/main" id="{83757A5E-618D-5A32-12BC-FAD963081A27}"/>
              </a:ext>
            </a:extLst>
          </p:cNvPr>
          <p:cNvSpPr/>
          <p:nvPr/>
        </p:nvSpPr>
        <p:spPr>
          <a:xfrm>
            <a:off x="6656387" y="2609056"/>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Claim Check</a:t>
            </a:r>
          </a:p>
        </p:txBody>
      </p:sp>
      <p:sp>
        <p:nvSpPr>
          <p:cNvPr id="106" name="Rectangle: Rounded Corners 105">
            <a:extLst>
              <a:ext uri="{FF2B5EF4-FFF2-40B4-BE49-F238E27FC236}">
                <a16:creationId xmlns:a16="http://schemas.microsoft.com/office/drawing/2014/main" id="{F7C29DFD-E0A3-00C8-5EB8-73F19DA22AA9}"/>
              </a:ext>
            </a:extLst>
          </p:cNvPr>
          <p:cNvSpPr/>
          <p:nvPr/>
        </p:nvSpPr>
        <p:spPr>
          <a:xfrm>
            <a:off x="1958975" y="3631407"/>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Queue</a:t>
            </a:r>
          </a:p>
        </p:txBody>
      </p:sp>
      <p:sp>
        <p:nvSpPr>
          <p:cNvPr id="3" name="Rectangle: Rounded Corners 2">
            <a:extLst>
              <a:ext uri="{FF2B5EF4-FFF2-40B4-BE49-F238E27FC236}">
                <a16:creationId xmlns:a16="http://schemas.microsoft.com/office/drawing/2014/main" id="{00294123-BAF1-E5A8-A80D-DDDBC2BB2D2B}"/>
              </a:ext>
            </a:extLst>
          </p:cNvPr>
          <p:cNvSpPr/>
          <p:nvPr/>
        </p:nvSpPr>
        <p:spPr>
          <a:xfrm>
            <a:off x="6656387" y="3631407"/>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Payload Retrieval Logic</a:t>
            </a:r>
          </a:p>
        </p:txBody>
      </p:sp>
    </p:spTree>
    <p:extLst>
      <p:ext uri="{BB962C8B-B14F-4D97-AF65-F5344CB8AC3E}">
        <p14:creationId xmlns:p14="http://schemas.microsoft.com/office/powerpoint/2010/main" val="2942604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C9B6A-C757-E935-D9F9-C40C6CA0F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B0A4FD-E0D4-5821-AF74-3EAA4158AB5E}"/>
              </a:ext>
            </a:extLst>
          </p:cNvPr>
          <p:cNvSpPr>
            <a:spLocks noGrp="1"/>
          </p:cNvSpPr>
          <p:nvPr>
            <p:ph type="title"/>
          </p:nvPr>
        </p:nvSpPr>
        <p:spPr/>
        <p:txBody>
          <a:bodyPr/>
          <a:lstStyle/>
          <a:p>
            <a:r>
              <a:rPr lang="en-US" dirty="0"/>
              <a:t>Key Components &amp; Flow</a:t>
            </a:r>
          </a:p>
        </p:txBody>
      </p:sp>
      <p:sp>
        <p:nvSpPr>
          <p:cNvPr id="104" name="Rectangle: Rounded Corners 103">
            <a:extLst>
              <a:ext uri="{FF2B5EF4-FFF2-40B4-BE49-F238E27FC236}">
                <a16:creationId xmlns:a16="http://schemas.microsoft.com/office/drawing/2014/main" id="{FF75EE29-F013-5598-2C2B-69218153CD54}"/>
              </a:ext>
            </a:extLst>
          </p:cNvPr>
          <p:cNvSpPr/>
          <p:nvPr/>
        </p:nvSpPr>
        <p:spPr>
          <a:xfrm>
            <a:off x="547688" y="189384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External Storage System</a:t>
            </a:r>
          </a:p>
        </p:txBody>
      </p:sp>
      <p:sp>
        <p:nvSpPr>
          <p:cNvPr id="105" name="Rectangle: Rounded Corners 104">
            <a:extLst>
              <a:ext uri="{FF2B5EF4-FFF2-40B4-BE49-F238E27FC236}">
                <a16:creationId xmlns:a16="http://schemas.microsoft.com/office/drawing/2014/main" id="{229A2DE9-9696-4539-4986-FB8BC06A363C}"/>
              </a:ext>
            </a:extLst>
          </p:cNvPr>
          <p:cNvSpPr/>
          <p:nvPr/>
        </p:nvSpPr>
        <p:spPr>
          <a:xfrm>
            <a:off x="536431" y="292265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Claim Check</a:t>
            </a:r>
          </a:p>
        </p:txBody>
      </p:sp>
      <p:sp>
        <p:nvSpPr>
          <p:cNvPr id="106" name="Rectangle: Rounded Corners 105">
            <a:extLst>
              <a:ext uri="{FF2B5EF4-FFF2-40B4-BE49-F238E27FC236}">
                <a16:creationId xmlns:a16="http://schemas.microsoft.com/office/drawing/2014/main" id="{F5B180C1-9D25-AC3B-7DEA-E11AC5AD6DDB}"/>
              </a:ext>
            </a:extLst>
          </p:cNvPr>
          <p:cNvSpPr/>
          <p:nvPr/>
        </p:nvSpPr>
        <p:spPr>
          <a:xfrm>
            <a:off x="546100" y="3943414"/>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Queue</a:t>
            </a:r>
          </a:p>
        </p:txBody>
      </p:sp>
      <p:sp>
        <p:nvSpPr>
          <p:cNvPr id="3" name="Rectangle: Rounded Corners 2">
            <a:extLst>
              <a:ext uri="{FF2B5EF4-FFF2-40B4-BE49-F238E27FC236}">
                <a16:creationId xmlns:a16="http://schemas.microsoft.com/office/drawing/2014/main" id="{1821475E-3B3D-C7DE-466E-3DCD68969F71}"/>
              </a:ext>
            </a:extLst>
          </p:cNvPr>
          <p:cNvSpPr/>
          <p:nvPr/>
        </p:nvSpPr>
        <p:spPr>
          <a:xfrm>
            <a:off x="547688" y="4972224"/>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Payload Retrieval Logic</a:t>
            </a:r>
          </a:p>
        </p:txBody>
      </p:sp>
      <p:sp>
        <p:nvSpPr>
          <p:cNvPr id="4" name="Rectangle: Rounded Corners 3">
            <a:extLst>
              <a:ext uri="{FF2B5EF4-FFF2-40B4-BE49-F238E27FC236}">
                <a16:creationId xmlns:a16="http://schemas.microsoft.com/office/drawing/2014/main" id="{81CD9647-900D-189B-4BCE-9FA8A27C6D4C}"/>
              </a:ext>
            </a:extLst>
          </p:cNvPr>
          <p:cNvSpPr/>
          <p:nvPr/>
        </p:nvSpPr>
        <p:spPr>
          <a:xfrm>
            <a:off x="6418546" y="3162249"/>
            <a:ext cx="3422076"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5" name="Oval 4">
            <a:extLst>
              <a:ext uri="{FF2B5EF4-FFF2-40B4-BE49-F238E27FC236}">
                <a16:creationId xmlns:a16="http://schemas.microsoft.com/office/drawing/2014/main" id="{128A88BD-6C78-FA59-3722-854C75C6CB3F}"/>
              </a:ext>
            </a:extLst>
          </p:cNvPr>
          <p:cNvSpPr/>
          <p:nvPr/>
        </p:nvSpPr>
        <p:spPr>
          <a:xfrm>
            <a:off x="10486333" y="310065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8" name="Oval 17">
            <a:extLst>
              <a:ext uri="{FF2B5EF4-FFF2-40B4-BE49-F238E27FC236}">
                <a16:creationId xmlns:a16="http://schemas.microsoft.com/office/drawing/2014/main" id="{4EA2C9FF-5F2D-0BEF-70A4-B27BAF041C81}"/>
              </a:ext>
            </a:extLst>
          </p:cNvPr>
          <p:cNvSpPr/>
          <p:nvPr/>
        </p:nvSpPr>
        <p:spPr>
          <a:xfrm>
            <a:off x="5047045" y="308550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9" name="TextBox 18">
            <a:extLst>
              <a:ext uri="{FF2B5EF4-FFF2-40B4-BE49-F238E27FC236}">
                <a16:creationId xmlns:a16="http://schemas.microsoft.com/office/drawing/2014/main" id="{D31F8B73-049A-0FEF-1254-E086289E26C5}"/>
              </a:ext>
            </a:extLst>
          </p:cNvPr>
          <p:cNvSpPr txBox="1"/>
          <p:nvPr/>
        </p:nvSpPr>
        <p:spPr>
          <a:xfrm>
            <a:off x="8037219" y="3541387"/>
            <a:ext cx="184731" cy="338554"/>
          </a:xfrm>
          <a:prstGeom prst="rect">
            <a:avLst/>
          </a:prstGeom>
          <a:noFill/>
        </p:spPr>
        <p:txBody>
          <a:bodyPr wrap="none" rtlCol="0">
            <a:spAutoFit/>
          </a:bodyPr>
          <a:lstStyle/>
          <a:p>
            <a:endParaRPr lang="en-US" sz="1600" dirty="0"/>
          </a:p>
        </p:txBody>
      </p:sp>
      <p:sp>
        <p:nvSpPr>
          <p:cNvPr id="20" name="Cylinder 19">
            <a:extLst>
              <a:ext uri="{FF2B5EF4-FFF2-40B4-BE49-F238E27FC236}">
                <a16:creationId xmlns:a16="http://schemas.microsoft.com/office/drawing/2014/main" id="{02D00683-CBC5-1379-468E-924BD84F47F6}"/>
              </a:ext>
            </a:extLst>
          </p:cNvPr>
          <p:cNvSpPr/>
          <p:nvPr/>
        </p:nvSpPr>
        <p:spPr>
          <a:xfrm>
            <a:off x="7118056" y="4259079"/>
            <a:ext cx="1838325" cy="979598"/>
          </a:xfrm>
          <a:prstGeom prst="ca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8ADE4607-6A95-8A9B-6FCD-E476188B9C5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43997" y="32596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Document with solid fill">
            <a:extLst>
              <a:ext uri="{FF2B5EF4-FFF2-40B4-BE49-F238E27FC236}">
                <a16:creationId xmlns:a16="http://schemas.microsoft.com/office/drawing/2014/main" id="{03081880-AC68-20A8-87D7-FDCD2709B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9142" y="3259623"/>
            <a:ext cx="369052" cy="369052"/>
          </a:xfrm>
          <a:prstGeom prst="rect">
            <a:avLst/>
          </a:prstGeom>
        </p:spPr>
      </p:pic>
      <p:pic>
        <p:nvPicPr>
          <p:cNvPr id="23" name="Graphic 22" descr="Document with solid fill">
            <a:extLst>
              <a:ext uri="{FF2B5EF4-FFF2-40B4-BE49-F238E27FC236}">
                <a16:creationId xmlns:a16="http://schemas.microsoft.com/office/drawing/2014/main" id="{52A0BE30-4B6C-4EF0-D2A5-FA0016B912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6835" y="4564351"/>
            <a:ext cx="580077" cy="580077"/>
          </a:xfrm>
          <a:prstGeom prst="rect">
            <a:avLst/>
          </a:prstGeom>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503CB419-C258-6EDE-1D80-17A263D5B4AB}"/>
              </a:ext>
            </a:extLst>
          </p:cNvPr>
          <p:cNvPicPr>
            <a:picLocks noChangeAspect="1" noChangeArrowheads="1"/>
          </p:cNvPicPr>
          <p:nvPr/>
        </p:nvPicPr>
        <p:blipFill>
          <a:blip r:embed="rId3" cstate="email">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5143997" y="32596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0265E1F3-2A7D-FBB0-A0A1-02633AD3C2B0}"/>
              </a:ext>
            </a:extLst>
          </p:cNvPr>
          <p:cNvPicPr>
            <a:picLocks noChangeAspect="1" noChangeArrowheads="1"/>
          </p:cNvPicPr>
          <p:nvPr/>
        </p:nvPicPr>
        <p:blipFill>
          <a:blip r:embed="rId3" cstate="email">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9085707" y="32596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9A75FCA5-A586-6899-9B23-BDBF23138BB9}"/>
              </a:ext>
            </a:extLst>
          </p:cNvPr>
          <p:cNvPicPr>
            <a:picLocks noChangeAspect="1" noChangeArrowheads="1"/>
          </p:cNvPicPr>
          <p:nvPr/>
        </p:nvPicPr>
        <p:blipFill>
          <a:blip r:embed="rId3" cstate="email">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10583285" y="32596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Document with solid fill">
            <a:extLst>
              <a:ext uri="{FF2B5EF4-FFF2-40B4-BE49-F238E27FC236}">
                <a16:creationId xmlns:a16="http://schemas.microsoft.com/office/drawing/2014/main" id="{B7A7779B-DB33-FCF4-8C50-78BC5A3E44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2347" y="4669863"/>
            <a:ext cx="369052" cy="369052"/>
          </a:xfrm>
          <a:prstGeom prst="rect">
            <a:avLst/>
          </a:prstGeom>
        </p:spPr>
      </p:pic>
      <p:grpSp>
        <p:nvGrpSpPr>
          <p:cNvPr id="28" name="Group 27">
            <a:extLst>
              <a:ext uri="{FF2B5EF4-FFF2-40B4-BE49-F238E27FC236}">
                <a16:creationId xmlns:a16="http://schemas.microsoft.com/office/drawing/2014/main" id="{3B484633-6808-4980-F557-5397953ADA8B}"/>
              </a:ext>
            </a:extLst>
          </p:cNvPr>
          <p:cNvGrpSpPr/>
          <p:nvPr/>
        </p:nvGrpSpPr>
        <p:grpSpPr>
          <a:xfrm>
            <a:off x="10597012" y="3259623"/>
            <a:ext cx="584197" cy="369052"/>
            <a:chOff x="4750811" y="2769825"/>
            <a:chExt cx="584197" cy="369052"/>
          </a:xfrm>
        </p:grpSpPr>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90CE85AB-8337-EEB1-AB00-54B4CAEBFD5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50811" y="276982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Graphic 49" descr="Document with solid fill">
              <a:extLst>
                <a:ext uri="{FF2B5EF4-FFF2-40B4-BE49-F238E27FC236}">
                  <a16:creationId xmlns:a16="http://schemas.microsoft.com/office/drawing/2014/main" id="{F7812AE5-04A5-9223-0D49-D0833FF1AB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5956" y="2769825"/>
              <a:ext cx="369052" cy="369052"/>
            </a:xfrm>
            <a:prstGeom prst="rect">
              <a:avLst/>
            </a:prstGeom>
          </p:spPr>
        </p:pic>
      </p:grpSp>
    </p:spTree>
    <p:extLst>
      <p:ext uri="{BB962C8B-B14F-4D97-AF65-F5344CB8AC3E}">
        <p14:creationId xmlns:p14="http://schemas.microsoft.com/office/powerpoint/2010/main" val="275258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5E-6 -3.33333E-6 L 0.20455 0.20787 " pathEditMode="relative" rAng="0" ptsTypes="AA">
                                      <p:cBhvr>
                                        <p:cTn id="16" dur="1000" fill="hold"/>
                                        <p:tgtEl>
                                          <p:spTgt spid="22"/>
                                        </p:tgtEl>
                                        <p:attrNameLst>
                                          <p:attrName>ppt_x</p:attrName>
                                          <p:attrName>ppt_y</p:attrName>
                                        </p:attrNameLst>
                                      </p:cBhvr>
                                      <p:rCtr x="10221" y="10394"/>
                                    </p:animMotion>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1500"/>
                            </p:stCondLst>
                            <p:childTnLst>
                              <p:par>
                                <p:cTn id="27" presetID="1" presetClass="exit" presetSubtype="0" fill="hold" nodeType="after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08333E-7 -3.33333E-6 L 0.32344 -3.33333E-6 " pathEditMode="relative" rAng="0" ptsTypes="AA">
                                      <p:cBhvr>
                                        <p:cTn id="32" dur="1000" fill="hold"/>
                                        <p:tgtEl>
                                          <p:spTgt spid="24"/>
                                        </p:tgtEl>
                                        <p:attrNameLst>
                                          <p:attrName>ppt_x</p:attrName>
                                          <p:attrName>ppt_y</p:attrName>
                                        </p:attrNameLst>
                                      </p:cBhvr>
                                      <p:rCtr x="16172" y="0"/>
                                    </p:animMotion>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2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5E-6 -3.33333E-6 L 0.12252 0.00139 " pathEditMode="relative" rAng="0" ptsTypes="AA">
                                      <p:cBhvr>
                                        <p:cTn id="41" dur="1000" fill="hold"/>
                                        <p:tgtEl>
                                          <p:spTgt spid="25"/>
                                        </p:tgtEl>
                                        <p:attrNameLst>
                                          <p:attrName>ppt_x</p:attrName>
                                          <p:attrName>ppt_y</p:attrName>
                                        </p:attrNameLst>
                                      </p:cBhvr>
                                      <p:rCtr x="6120" y="69"/>
                                    </p:animMotion>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3"/>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42" presetClass="path" presetSubtype="0" accel="50000" decel="50000" fill="hold" nodeType="withEffect">
                                  <p:stCondLst>
                                    <p:cond delay="0"/>
                                  </p:stCondLst>
                                  <p:childTnLst>
                                    <p:animMotion origin="layout" path="M -3.33333E-6 -3.7037E-7 L 0.24076 -0.20787 " pathEditMode="relative" rAng="0" ptsTypes="AA">
                                      <p:cBhvr>
                                        <p:cTn id="54" dur="1000" fill="hold"/>
                                        <p:tgtEl>
                                          <p:spTgt spid="27"/>
                                        </p:tgtEl>
                                        <p:attrNameLst>
                                          <p:attrName>ppt_x</p:attrName>
                                          <p:attrName>ppt_y</p:attrName>
                                        </p:attrNameLst>
                                      </p:cBhvr>
                                      <p:rCtr x="12031" y="-10394"/>
                                    </p:animMotion>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 presetClass="exit" presetSubtype="0" fill="hold" nodeType="with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nodeType="clickEffect">
                                  <p:stCondLst>
                                    <p:cond delay="0"/>
                                  </p:stCondLst>
                                  <p:childTnLst>
                                    <p:animEffect transition="out" filter="dissolv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7A70D-E3EF-E636-3FB0-7A1B6FC22C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0445A-D4C9-A0FD-8BE8-9C097CDC6357}"/>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8A82BC82-36B7-0ED2-2655-B11A4DF08913}"/>
              </a:ext>
            </a:extLst>
          </p:cNvPr>
          <p:cNvSpPr/>
          <p:nvPr/>
        </p:nvSpPr>
        <p:spPr>
          <a:xfrm>
            <a:off x="552767"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Improved Performance</a:t>
            </a:r>
          </a:p>
        </p:txBody>
      </p:sp>
      <p:sp>
        <p:nvSpPr>
          <p:cNvPr id="4" name="Primary Context Box">
            <a:extLst>
              <a:ext uri="{FF2B5EF4-FFF2-40B4-BE49-F238E27FC236}">
                <a16:creationId xmlns:a16="http://schemas.microsoft.com/office/drawing/2014/main" id="{416597A4-4BE1-168D-B8B4-198C57DD9EAD}"/>
              </a:ext>
            </a:extLst>
          </p:cNvPr>
          <p:cNvSpPr/>
          <p:nvPr/>
        </p:nvSpPr>
        <p:spPr>
          <a:xfrm>
            <a:off x="4325111"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5" name="Secondary Content Box">
            <a:extLst>
              <a:ext uri="{FF2B5EF4-FFF2-40B4-BE49-F238E27FC236}">
                <a16:creationId xmlns:a16="http://schemas.microsoft.com/office/drawing/2014/main" id="{444AF0CA-328A-BA8E-7CED-768C0032DA53}"/>
              </a:ext>
            </a:extLst>
          </p:cNvPr>
          <p:cNvSpPr/>
          <p:nvPr/>
        </p:nvSpPr>
        <p:spPr>
          <a:xfrm>
            <a:off x="8070215" y="246661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Resource Efficiency</a:t>
            </a:r>
          </a:p>
        </p:txBody>
      </p:sp>
      <p:sp>
        <p:nvSpPr>
          <p:cNvPr id="11" name="Rectangle: Rounded Corners 10">
            <a:extLst>
              <a:ext uri="{FF2B5EF4-FFF2-40B4-BE49-F238E27FC236}">
                <a16:creationId xmlns:a16="http://schemas.microsoft.com/office/drawing/2014/main" id="{9F244D14-4B18-590B-A52D-AE30DCF6DA09}"/>
              </a:ext>
            </a:extLst>
          </p:cNvPr>
          <p:cNvSpPr/>
          <p:nvPr/>
        </p:nvSpPr>
        <p:spPr>
          <a:xfrm>
            <a:off x="552767"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CA170F8E-EC82-13C4-32F8-40EB56963EB7}"/>
              </a:ext>
            </a:extLst>
          </p:cNvPr>
          <p:cNvSpPr/>
          <p:nvPr/>
        </p:nvSpPr>
        <p:spPr>
          <a:xfrm>
            <a:off x="4325111"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63458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E9EE0-1A6C-89EB-5A1E-D9CB5DD53B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4B97F6-0F3F-C29B-282C-8EB133BC5303}"/>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7458A4FF-4107-4D5C-F4AF-093586987BA3}"/>
              </a:ext>
            </a:extLst>
          </p:cNvPr>
          <p:cNvSpPr/>
          <p:nvPr/>
        </p:nvSpPr>
        <p:spPr>
          <a:xfrm>
            <a:off x="546100"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a:t>
            </a:r>
          </a:p>
        </p:txBody>
      </p:sp>
      <p:sp>
        <p:nvSpPr>
          <p:cNvPr id="4" name="Primary Context Box">
            <a:extLst>
              <a:ext uri="{FF2B5EF4-FFF2-40B4-BE49-F238E27FC236}">
                <a16:creationId xmlns:a16="http://schemas.microsoft.com/office/drawing/2014/main" id="{0FFA3A1B-DBFF-76AF-1844-003E31107B31}"/>
              </a:ext>
            </a:extLst>
          </p:cNvPr>
          <p:cNvSpPr/>
          <p:nvPr/>
        </p:nvSpPr>
        <p:spPr>
          <a:xfrm>
            <a:off x="4308157" y="24137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Latency</a:t>
            </a:r>
          </a:p>
        </p:txBody>
      </p:sp>
      <p:sp>
        <p:nvSpPr>
          <p:cNvPr id="11" name="Rectangle: Rounded Corners 10">
            <a:extLst>
              <a:ext uri="{FF2B5EF4-FFF2-40B4-BE49-F238E27FC236}">
                <a16:creationId xmlns:a16="http://schemas.microsoft.com/office/drawing/2014/main" id="{203FDA4A-4674-27DE-6EEC-FE789CC336B5}"/>
              </a:ext>
            </a:extLst>
          </p:cNvPr>
          <p:cNvSpPr/>
          <p:nvPr/>
        </p:nvSpPr>
        <p:spPr>
          <a:xfrm>
            <a:off x="546100" y="240480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5" name="Rectangle: Rounded Corners 4">
            <a:extLst>
              <a:ext uri="{FF2B5EF4-FFF2-40B4-BE49-F238E27FC236}">
                <a16:creationId xmlns:a16="http://schemas.microsoft.com/office/drawing/2014/main" id="{177F31C2-E875-B2D6-55FE-28DB13CE7928}"/>
              </a:ext>
            </a:extLst>
          </p:cNvPr>
          <p:cNvSpPr/>
          <p:nvPr/>
        </p:nvSpPr>
        <p:spPr>
          <a:xfrm>
            <a:off x="8067040" y="24137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Dependencies</a:t>
            </a:r>
          </a:p>
        </p:txBody>
      </p:sp>
      <p:sp>
        <p:nvSpPr>
          <p:cNvPr id="6" name="Rectangle: Rounded Corners 5">
            <a:extLst>
              <a:ext uri="{FF2B5EF4-FFF2-40B4-BE49-F238E27FC236}">
                <a16:creationId xmlns:a16="http://schemas.microsoft.com/office/drawing/2014/main" id="{1919B197-07E3-DC2F-F1CA-B105C67F5FA6}"/>
              </a:ext>
            </a:extLst>
          </p:cNvPr>
          <p:cNvSpPr/>
          <p:nvPr/>
        </p:nvSpPr>
        <p:spPr>
          <a:xfrm>
            <a:off x="4308157" y="2413738"/>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94969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8BB33-36AF-A43A-97AC-05B73A6A6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29BB9-E733-68F5-0216-606701842844}"/>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55D1072B-CB93-7B99-26AD-1CCD849F9999}"/>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Large File Transfers</a:t>
            </a:r>
          </a:p>
        </p:txBody>
      </p:sp>
      <p:sp>
        <p:nvSpPr>
          <p:cNvPr id="4" name="Primary Context Box">
            <a:extLst>
              <a:ext uri="{FF2B5EF4-FFF2-40B4-BE49-F238E27FC236}">
                <a16:creationId xmlns:a16="http://schemas.microsoft.com/office/drawing/2014/main" id="{CA851811-0C2E-73A2-DA84-179BA29204AD}"/>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 Data Structures</a:t>
            </a:r>
          </a:p>
        </p:txBody>
      </p:sp>
      <p:sp>
        <p:nvSpPr>
          <p:cNvPr id="5" name="Secondary Content Box">
            <a:extLst>
              <a:ext uri="{FF2B5EF4-FFF2-40B4-BE49-F238E27FC236}">
                <a16:creationId xmlns:a16="http://schemas.microsoft.com/office/drawing/2014/main" id="{279A6DF3-41B4-53B0-4B3D-B0B4EDD2708C}"/>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Resource Optimization</a:t>
            </a:r>
          </a:p>
        </p:txBody>
      </p:sp>
    </p:spTree>
    <p:extLst>
      <p:ext uri="{BB962C8B-B14F-4D97-AF65-F5344CB8AC3E}">
        <p14:creationId xmlns:p14="http://schemas.microsoft.com/office/powerpoint/2010/main" val="343174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 program&#10;&#10;AI-generated content may be incorrect.">
            <a:extLst>
              <a:ext uri="{FF2B5EF4-FFF2-40B4-BE49-F238E27FC236}">
                <a16:creationId xmlns:a16="http://schemas.microsoft.com/office/drawing/2014/main" id="{E41CF205-9B91-7B46-BE9A-78A6AAC10DE5}"/>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84094" y="1232694"/>
            <a:ext cx="3781425" cy="4210050"/>
          </a:xfrm>
        </p:spPr>
      </p:pic>
      <p:sp>
        <p:nvSpPr>
          <p:cNvPr id="5" name="Title 3">
            <a:extLst>
              <a:ext uri="{FF2B5EF4-FFF2-40B4-BE49-F238E27FC236}">
                <a16:creationId xmlns:a16="http://schemas.microsoft.com/office/drawing/2014/main" id="{1BBD5CDE-2B87-52FA-A9D0-5D56CDBE4E01}"/>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FFB3C00A-C355-7715-DD18-3EB7766BE760}"/>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Tree>
    <p:extLst>
      <p:ext uri="{BB962C8B-B14F-4D97-AF65-F5344CB8AC3E}">
        <p14:creationId xmlns:p14="http://schemas.microsoft.com/office/powerpoint/2010/main" val="2003513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omputer code with text&#10;&#10;AI-generated content may be incorrect.">
            <a:extLst>
              <a:ext uri="{FF2B5EF4-FFF2-40B4-BE49-F238E27FC236}">
                <a16:creationId xmlns:a16="http://schemas.microsoft.com/office/drawing/2014/main" id="{D48209B7-E6EA-303F-FD75-C3B328444FD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50569" y="1085056"/>
            <a:ext cx="6848475" cy="4505325"/>
          </a:xfrm>
        </p:spPr>
      </p:pic>
      <p:sp>
        <p:nvSpPr>
          <p:cNvPr id="5" name="Title 3">
            <a:extLst>
              <a:ext uri="{FF2B5EF4-FFF2-40B4-BE49-F238E27FC236}">
                <a16:creationId xmlns:a16="http://schemas.microsoft.com/office/drawing/2014/main" id="{C7D5D270-E4DD-B46E-34C1-A77F32359C0A}"/>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88D51624-0B44-7BC1-6C65-B86A873E0FEB}"/>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270B1131-B6DC-5CB3-46E3-70D5DEEDB7A0}"/>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1293D5D8-E2C4-6907-28E5-7137DE495989}"/>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461224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omputer program&#10;&#10;AI-generated content may be incorrect.">
            <a:extLst>
              <a:ext uri="{FF2B5EF4-FFF2-40B4-BE49-F238E27FC236}">
                <a16:creationId xmlns:a16="http://schemas.microsoft.com/office/drawing/2014/main" id="{290D26F9-AF87-5292-389A-F0B3C63D9B9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21681" y="648586"/>
            <a:ext cx="7466441" cy="5560827"/>
          </a:xfrm>
        </p:spPr>
      </p:pic>
      <p:sp>
        <p:nvSpPr>
          <p:cNvPr id="5" name="Title 3">
            <a:extLst>
              <a:ext uri="{FF2B5EF4-FFF2-40B4-BE49-F238E27FC236}">
                <a16:creationId xmlns:a16="http://schemas.microsoft.com/office/drawing/2014/main" id="{0F06B7CA-EB48-72AE-D7A0-492ABA49B2E6}"/>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5E842563-57CC-CCB4-C77D-599AD8EF2899}"/>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FB38CCA6-48AF-E545-125B-76144746AE9F}"/>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3248B500-BF5C-2A5F-EB86-79C0293364A6}"/>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265A75A4-2B59-4D3A-1E06-65C720A86E61}"/>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10" name="Rectangle: Rounded Corners 9">
            <a:extLst>
              <a:ext uri="{FF2B5EF4-FFF2-40B4-BE49-F238E27FC236}">
                <a16:creationId xmlns:a16="http://schemas.microsoft.com/office/drawing/2014/main" id="{42A0FAB6-6599-476B-797C-088C36EE76B8}"/>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87860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computer screen shot of a program&#10;&#10;AI-generated content may be incorrect.">
            <a:extLst>
              <a:ext uri="{FF2B5EF4-FFF2-40B4-BE49-F238E27FC236}">
                <a16:creationId xmlns:a16="http://schemas.microsoft.com/office/drawing/2014/main" id="{B1FF8A8C-6AC4-FCA3-89E0-5471ACAA27B2}"/>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97529" y="752856"/>
            <a:ext cx="4651413" cy="5488456"/>
          </a:xfrm>
        </p:spPr>
      </p:pic>
      <p:sp>
        <p:nvSpPr>
          <p:cNvPr id="5" name="Title 3">
            <a:extLst>
              <a:ext uri="{FF2B5EF4-FFF2-40B4-BE49-F238E27FC236}">
                <a16:creationId xmlns:a16="http://schemas.microsoft.com/office/drawing/2014/main" id="{DE6F3501-1871-79BE-ECBB-1F3F00051402}"/>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B3A5BD23-E40C-FEB2-07FB-CC53DC163BEE}"/>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A0EE2665-39AC-7FD6-ECC7-128319601ABD}"/>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9933DD5D-1456-0AC2-9163-63F0EBD4EF64}"/>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346DDACD-0D86-2D24-963F-7353569871E5}"/>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10" name="Rectangle: Rounded Corners 9">
            <a:extLst>
              <a:ext uri="{FF2B5EF4-FFF2-40B4-BE49-F238E27FC236}">
                <a16:creationId xmlns:a16="http://schemas.microsoft.com/office/drawing/2014/main" id="{423430D7-59F5-46B6-1C16-3A2B216E0C02}"/>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86AD1D38-87EE-533E-642F-8467E5EBAD93}"/>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Consumer</a:t>
            </a:r>
          </a:p>
        </p:txBody>
      </p:sp>
      <p:sp>
        <p:nvSpPr>
          <p:cNvPr id="12" name="Rectangle: Rounded Corners 11">
            <a:extLst>
              <a:ext uri="{FF2B5EF4-FFF2-40B4-BE49-F238E27FC236}">
                <a16:creationId xmlns:a16="http://schemas.microsoft.com/office/drawing/2014/main" id="{3CB21B9D-E8A9-148B-7113-4C3E80905B61}"/>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6" name="Picture 15" descr="A screenshot of a computer program&#10;&#10;AI-generated content may be incorrect.">
            <a:extLst>
              <a:ext uri="{FF2B5EF4-FFF2-40B4-BE49-F238E27FC236}">
                <a16:creationId xmlns:a16="http://schemas.microsoft.com/office/drawing/2014/main" id="{CB4C2F31-0B8E-7F27-8979-03DE0D3FE28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97529" y="1682827"/>
            <a:ext cx="7389672" cy="3684957"/>
          </a:xfrm>
          <a:prstGeom prst="rect">
            <a:avLst/>
          </a:prstGeom>
        </p:spPr>
      </p:pic>
    </p:spTree>
    <p:extLst>
      <p:ext uri="{BB962C8B-B14F-4D97-AF65-F5344CB8AC3E}">
        <p14:creationId xmlns:p14="http://schemas.microsoft.com/office/powerpoint/2010/main" val="20689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par>
                                <p:cTn id="8" presetID="53"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5B3B0-23BC-D2EF-06F4-C1FDFBA84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32116E-CFA8-E5B9-3591-6D13AE082002}"/>
              </a:ext>
            </a:extLst>
          </p:cNvPr>
          <p:cNvSpPr>
            <a:spLocks noGrp="1"/>
          </p:cNvSpPr>
          <p:nvPr>
            <p:ph type="title"/>
          </p:nvPr>
        </p:nvSpPr>
        <p:spPr/>
        <p:txBody>
          <a:bodyPr/>
          <a:lstStyle/>
          <a:p>
            <a:r>
              <a:rPr lang="en-US" dirty="0"/>
              <a:t>Key Components &amp; Flow</a:t>
            </a:r>
          </a:p>
        </p:txBody>
      </p:sp>
      <p:sp>
        <p:nvSpPr>
          <p:cNvPr id="104" name="Rectangle: Rounded Corners 103">
            <a:extLst>
              <a:ext uri="{FF2B5EF4-FFF2-40B4-BE49-F238E27FC236}">
                <a16:creationId xmlns:a16="http://schemas.microsoft.com/office/drawing/2014/main" id="{DABA8233-4F5E-D824-CAFD-61379C514E32}"/>
              </a:ext>
            </a:extLst>
          </p:cNvPr>
          <p:cNvSpPr/>
          <p:nvPr/>
        </p:nvSpPr>
        <p:spPr>
          <a:xfrm>
            <a:off x="547688" y="251052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Unique Message Identifiers</a:t>
            </a:r>
          </a:p>
        </p:txBody>
      </p:sp>
      <p:sp>
        <p:nvSpPr>
          <p:cNvPr id="105" name="Rectangle: Rounded Corners 104">
            <a:extLst>
              <a:ext uri="{FF2B5EF4-FFF2-40B4-BE49-F238E27FC236}">
                <a16:creationId xmlns:a16="http://schemas.microsoft.com/office/drawing/2014/main" id="{7865B506-0B9F-FAD7-7FA5-1DD47DF6BC6E}"/>
              </a:ext>
            </a:extLst>
          </p:cNvPr>
          <p:cNvSpPr/>
          <p:nvPr/>
        </p:nvSpPr>
        <p:spPr>
          <a:xfrm>
            <a:off x="4307681" y="251052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State Storage</a:t>
            </a:r>
          </a:p>
        </p:txBody>
      </p:sp>
      <p:sp>
        <p:nvSpPr>
          <p:cNvPr id="106" name="Rectangle: Rounded Corners 105">
            <a:extLst>
              <a:ext uri="{FF2B5EF4-FFF2-40B4-BE49-F238E27FC236}">
                <a16:creationId xmlns:a16="http://schemas.microsoft.com/office/drawing/2014/main" id="{47C8A20A-19E1-3121-4CA0-233C161ACDF9}"/>
              </a:ext>
            </a:extLst>
          </p:cNvPr>
          <p:cNvSpPr/>
          <p:nvPr/>
        </p:nvSpPr>
        <p:spPr>
          <a:xfrm>
            <a:off x="8066088" y="251052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Idempotent Processing Logic</a:t>
            </a:r>
          </a:p>
        </p:txBody>
      </p:sp>
    </p:spTree>
    <p:extLst>
      <p:ext uri="{BB962C8B-B14F-4D97-AF65-F5344CB8AC3E}">
        <p14:creationId xmlns:p14="http://schemas.microsoft.com/office/powerpoint/2010/main" val="209731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B0102-A4B9-541D-A505-669343374302}"/>
              </a:ext>
            </a:extLst>
          </p:cNvPr>
          <p:cNvSpPr>
            <a:spLocks noGrp="1"/>
          </p:cNvSpPr>
          <p:nvPr>
            <p:ph idx="1"/>
          </p:nvPr>
        </p:nvSpPr>
        <p:spPr/>
        <p:txBody>
          <a:bodyPr/>
          <a:lstStyle/>
          <a:p>
            <a:endParaRPr lang="en-US"/>
          </a:p>
        </p:txBody>
      </p:sp>
      <p:sp>
        <p:nvSpPr>
          <p:cNvPr id="5" name="Title 3">
            <a:extLst>
              <a:ext uri="{FF2B5EF4-FFF2-40B4-BE49-F238E27FC236}">
                <a16:creationId xmlns:a16="http://schemas.microsoft.com/office/drawing/2014/main" id="{C68542A1-445D-B68E-B50E-7C9718D312FC}"/>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B5A2DD68-AFBC-8D51-0740-D89EEA874E40}"/>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Namespace</a:t>
            </a:r>
          </a:p>
        </p:txBody>
      </p:sp>
      <p:sp>
        <p:nvSpPr>
          <p:cNvPr id="7" name="Primary Context Box">
            <a:extLst>
              <a:ext uri="{FF2B5EF4-FFF2-40B4-BE49-F238E27FC236}">
                <a16:creationId xmlns:a16="http://schemas.microsoft.com/office/drawing/2014/main" id="{6A26F39D-427E-0672-936B-674BA7F3F201}"/>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8" name="Rectangle: Rounded Corners 7">
            <a:extLst>
              <a:ext uri="{FF2B5EF4-FFF2-40B4-BE49-F238E27FC236}">
                <a16:creationId xmlns:a16="http://schemas.microsoft.com/office/drawing/2014/main" id="{78098C37-C69F-C142-A9FF-5DE19C3BCFEC}"/>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9" name="Primary Context Box">
            <a:extLst>
              <a:ext uri="{FF2B5EF4-FFF2-40B4-BE49-F238E27FC236}">
                <a16:creationId xmlns:a16="http://schemas.microsoft.com/office/drawing/2014/main" id="{8F6B9675-96D8-0F24-4CD5-A4D92C8A19FD}"/>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Queue</a:t>
            </a:r>
          </a:p>
        </p:txBody>
      </p:sp>
      <p:sp>
        <p:nvSpPr>
          <p:cNvPr id="10" name="Rectangle: Rounded Corners 9">
            <a:extLst>
              <a:ext uri="{FF2B5EF4-FFF2-40B4-BE49-F238E27FC236}">
                <a16:creationId xmlns:a16="http://schemas.microsoft.com/office/drawing/2014/main" id="{BCB0B00B-33C1-3969-331D-98F1740880EE}"/>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135D8CC8-1023-B6DB-4B08-CDA6F39DEA9E}"/>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Consumer</a:t>
            </a:r>
          </a:p>
        </p:txBody>
      </p:sp>
      <p:sp>
        <p:nvSpPr>
          <p:cNvPr id="12" name="Rectangle: Rounded Corners 11">
            <a:extLst>
              <a:ext uri="{FF2B5EF4-FFF2-40B4-BE49-F238E27FC236}">
                <a16:creationId xmlns:a16="http://schemas.microsoft.com/office/drawing/2014/main" id="{A17B585E-35F3-61C4-2998-F44DADE50C7B}"/>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5E67FC83-3790-AF9B-1D06-8AF55F934D83}"/>
              </a:ext>
            </a:extLst>
          </p:cNvPr>
          <p:cNvSpPr/>
          <p:nvPr/>
        </p:nvSpPr>
        <p:spPr>
          <a:xfrm>
            <a:off x="548255"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4" name="Rectangle: Rounded Corners 13">
            <a:extLst>
              <a:ext uri="{FF2B5EF4-FFF2-40B4-BE49-F238E27FC236}">
                <a16:creationId xmlns:a16="http://schemas.microsoft.com/office/drawing/2014/main" id="{71F86F11-F475-5B94-FD49-D4520DAFE873}"/>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92365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8E1CF9F-2FF4-447D-EE54-DD016A2F173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3548" y="1500187"/>
            <a:ext cx="4953000" cy="385762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D6F6608F-34EF-DD05-A0AD-741DD1FD4B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45277" y="867241"/>
            <a:ext cx="6353175" cy="235267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8177488-7984-0CC8-1C03-3EA5E548667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78614" y="3973254"/>
            <a:ext cx="6286500" cy="2343150"/>
          </a:xfrm>
          <a:prstGeom prst="rect">
            <a:avLst/>
          </a:prstGeom>
        </p:spPr>
      </p:pic>
      <p:sp>
        <p:nvSpPr>
          <p:cNvPr id="8" name="TextBox 7">
            <a:extLst>
              <a:ext uri="{FF2B5EF4-FFF2-40B4-BE49-F238E27FC236}">
                <a16:creationId xmlns:a16="http://schemas.microsoft.com/office/drawing/2014/main" id="{69A11DC3-FE36-72E6-C21F-3D1678659737}"/>
              </a:ext>
            </a:extLst>
          </p:cNvPr>
          <p:cNvSpPr txBox="1"/>
          <p:nvPr/>
        </p:nvSpPr>
        <p:spPr>
          <a:xfrm>
            <a:off x="7957781" y="282466"/>
            <a:ext cx="1728165" cy="584775"/>
          </a:xfrm>
          <a:prstGeom prst="rect">
            <a:avLst/>
          </a:prstGeom>
          <a:noFill/>
        </p:spPr>
        <p:txBody>
          <a:bodyPr wrap="none" rtlCol="0">
            <a:spAutoFit/>
          </a:bodyPr>
          <a:lstStyle/>
          <a:p>
            <a:r>
              <a:rPr lang="en-US" sz="3200" b="1" dirty="0">
                <a:solidFill>
                  <a:schemeClr val="accent6"/>
                </a:solidFill>
              </a:rPr>
              <a:t>Producer</a:t>
            </a:r>
          </a:p>
        </p:txBody>
      </p:sp>
      <p:sp>
        <p:nvSpPr>
          <p:cNvPr id="9" name="TextBox 8">
            <a:extLst>
              <a:ext uri="{FF2B5EF4-FFF2-40B4-BE49-F238E27FC236}">
                <a16:creationId xmlns:a16="http://schemas.microsoft.com/office/drawing/2014/main" id="{E159C2AE-4A78-78D9-E87A-FDB61974F2FF}"/>
              </a:ext>
            </a:extLst>
          </p:cNvPr>
          <p:cNvSpPr txBox="1"/>
          <p:nvPr/>
        </p:nvSpPr>
        <p:spPr>
          <a:xfrm>
            <a:off x="7865511" y="3444238"/>
            <a:ext cx="1912703" cy="584775"/>
          </a:xfrm>
          <a:prstGeom prst="rect">
            <a:avLst/>
          </a:prstGeom>
          <a:noFill/>
        </p:spPr>
        <p:txBody>
          <a:bodyPr wrap="none" rtlCol="0">
            <a:spAutoFit/>
          </a:bodyPr>
          <a:lstStyle/>
          <a:p>
            <a:r>
              <a:rPr lang="en-US" sz="3200" b="1" dirty="0">
                <a:solidFill>
                  <a:schemeClr val="accent6"/>
                </a:solidFill>
              </a:rPr>
              <a:t>Consumer</a:t>
            </a:r>
          </a:p>
        </p:txBody>
      </p:sp>
      <p:pic>
        <p:nvPicPr>
          <p:cNvPr id="11" name="Picture 10" descr="A screenshot of a computer&#10;&#10;AI-generated content may be incorrect.">
            <a:extLst>
              <a:ext uri="{FF2B5EF4-FFF2-40B4-BE49-F238E27FC236}">
                <a16:creationId xmlns:a16="http://schemas.microsoft.com/office/drawing/2014/main" id="{58C30DB7-C825-F7F1-0ED0-93008047FE6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193548" y="1500187"/>
            <a:ext cx="4953000" cy="3857625"/>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BC325817-6106-D91C-65BD-671B58A0F5A3}"/>
              </a:ext>
            </a:extLst>
          </p:cNvPr>
          <p:cNvPicPr>
            <a:picLocks noChangeAspect="1"/>
          </p:cNvPicPr>
          <p:nvPr/>
        </p:nvPicPr>
        <p:blipFill rotWithShape="1">
          <a:blip r:embed="rId6">
            <a:extLst>
              <a:ext uri="{28A0092B-C50C-407E-A947-70E740481C1C}">
                <a14:useLocalDpi xmlns:a14="http://schemas.microsoft.com/office/drawing/2010/main"/>
              </a:ext>
            </a:extLst>
          </a:blip>
          <a:srcRect/>
          <a:stretch>
            <a:fillRect/>
          </a:stretch>
        </p:blipFill>
        <p:spPr>
          <a:xfrm>
            <a:off x="5645277" y="867241"/>
            <a:ext cx="6353175" cy="2352675"/>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C2D78F20-7B8B-62C0-B349-ABBF411CDD6A}"/>
              </a:ext>
            </a:extLst>
          </p:cNvPr>
          <p:cNvPicPr>
            <a:picLocks noChangeAspect="1"/>
          </p:cNvPicPr>
          <p:nvPr/>
        </p:nvPicPr>
        <p:blipFill rotWithShape="1">
          <a:blip r:embed="rId7">
            <a:extLst>
              <a:ext uri="{28A0092B-C50C-407E-A947-70E740481C1C}">
                <a14:useLocalDpi xmlns:a14="http://schemas.microsoft.com/office/drawing/2010/main"/>
              </a:ext>
            </a:extLst>
          </a:blip>
          <a:srcRect/>
          <a:stretch>
            <a:fillRect/>
          </a:stretch>
        </p:blipFill>
        <p:spPr>
          <a:xfrm>
            <a:off x="5678614" y="3973254"/>
            <a:ext cx="6286500" cy="2343150"/>
          </a:xfrm>
          <a:prstGeom prst="rect">
            <a:avLst/>
          </a:prstGeom>
        </p:spPr>
      </p:pic>
    </p:spTree>
    <p:extLst>
      <p:ext uri="{BB962C8B-B14F-4D97-AF65-F5344CB8AC3E}">
        <p14:creationId xmlns:p14="http://schemas.microsoft.com/office/powerpoint/2010/main" val="232035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5792B-DA4D-2683-87FE-9CB1B894C4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3C42C-8100-E9C4-54A5-3DDFEE8DBC90}"/>
              </a:ext>
            </a:extLst>
          </p:cNvPr>
          <p:cNvSpPr>
            <a:spLocks noGrp="1"/>
          </p:cNvSpPr>
          <p:nvPr>
            <p:ph type="title"/>
          </p:nvPr>
        </p:nvSpPr>
        <p:spPr/>
        <p:txBody>
          <a:bodyPr/>
          <a:lstStyle/>
          <a:p>
            <a:r>
              <a:rPr lang="en-US" dirty="0"/>
              <a:t>Key Points to Remember</a:t>
            </a:r>
          </a:p>
        </p:txBody>
      </p:sp>
      <p:sp>
        <p:nvSpPr>
          <p:cNvPr id="4" name="Rectangle: Rounded Corners 3">
            <a:extLst>
              <a:ext uri="{FF2B5EF4-FFF2-40B4-BE49-F238E27FC236}">
                <a16:creationId xmlns:a16="http://schemas.microsoft.com/office/drawing/2014/main" id="{FF26F00F-CB06-B69F-917A-44579496DAF3}"/>
              </a:ext>
            </a:extLst>
          </p:cNvPr>
          <p:cNvSpPr/>
          <p:nvPr/>
        </p:nvSpPr>
        <p:spPr>
          <a:xfrm>
            <a:off x="1489076" y="1554480"/>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Storage Large Payloads Externally</a:t>
            </a:r>
          </a:p>
        </p:txBody>
      </p:sp>
      <p:sp>
        <p:nvSpPr>
          <p:cNvPr id="5" name="Rectangle: Rounded Corners 4">
            <a:extLst>
              <a:ext uri="{FF2B5EF4-FFF2-40B4-BE49-F238E27FC236}">
                <a16:creationId xmlns:a16="http://schemas.microsoft.com/office/drawing/2014/main" id="{3E5A4E27-A669-B41B-B3BC-E01010494393}"/>
              </a:ext>
            </a:extLst>
          </p:cNvPr>
          <p:cNvSpPr/>
          <p:nvPr/>
        </p:nvSpPr>
        <p:spPr>
          <a:xfrm>
            <a:off x="7126288" y="1554480"/>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Include Claim Checks</a:t>
            </a:r>
          </a:p>
        </p:txBody>
      </p:sp>
      <p:sp>
        <p:nvSpPr>
          <p:cNvPr id="6" name="Rectangle: Rounded Corners 5">
            <a:extLst>
              <a:ext uri="{FF2B5EF4-FFF2-40B4-BE49-F238E27FC236}">
                <a16:creationId xmlns:a16="http://schemas.microsoft.com/office/drawing/2014/main" id="{87A91BAF-1D8F-2F4D-7EB9-CED7F25E2799}"/>
              </a:ext>
            </a:extLst>
          </p:cNvPr>
          <p:cNvSpPr/>
          <p:nvPr/>
        </p:nvSpPr>
        <p:spPr>
          <a:xfrm>
            <a:off x="1487488" y="3570487"/>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Ensure Storage Reliability</a:t>
            </a:r>
          </a:p>
        </p:txBody>
      </p:sp>
      <p:sp>
        <p:nvSpPr>
          <p:cNvPr id="7" name="Rectangle: Rounded Corners 6">
            <a:extLst>
              <a:ext uri="{FF2B5EF4-FFF2-40B4-BE49-F238E27FC236}">
                <a16:creationId xmlns:a16="http://schemas.microsoft.com/office/drawing/2014/main" id="{F7E96AFD-23A1-8F99-D831-3BDE2A0BA45F}"/>
              </a:ext>
            </a:extLst>
          </p:cNvPr>
          <p:cNvSpPr/>
          <p:nvPr/>
        </p:nvSpPr>
        <p:spPr>
          <a:xfrm>
            <a:off x="7126288" y="3519488"/>
            <a:ext cx="3576637" cy="173303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Coordinate Components</a:t>
            </a:r>
          </a:p>
        </p:txBody>
      </p:sp>
    </p:spTree>
    <p:extLst>
      <p:ext uri="{BB962C8B-B14F-4D97-AF65-F5344CB8AC3E}">
        <p14:creationId xmlns:p14="http://schemas.microsoft.com/office/powerpoint/2010/main" val="374865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8D83-268F-3D3B-F5B2-748DCCABFB1A}"/>
              </a:ext>
            </a:extLst>
          </p:cNvPr>
          <p:cNvSpPr>
            <a:spLocks noGrp="1"/>
          </p:cNvSpPr>
          <p:nvPr>
            <p:ph type="title"/>
          </p:nvPr>
        </p:nvSpPr>
        <p:spPr/>
        <p:txBody>
          <a:bodyPr/>
          <a:lstStyle/>
          <a:p>
            <a:r>
              <a:rPr lang="en-US" dirty="0"/>
              <a:t>Advanced Processing Techniques</a:t>
            </a:r>
          </a:p>
        </p:txBody>
      </p:sp>
      <p:sp>
        <p:nvSpPr>
          <p:cNvPr id="3" name="Text Placeholder 2">
            <a:extLst>
              <a:ext uri="{FF2B5EF4-FFF2-40B4-BE49-F238E27FC236}">
                <a16:creationId xmlns:a16="http://schemas.microsoft.com/office/drawing/2014/main" id="{D2C5678B-64D0-6B62-3DEB-FED42590A1EF}"/>
              </a:ext>
            </a:extLst>
          </p:cNvPr>
          <p:cNvSpPr>
            <a:spLocks noGrp="1"/>
          </p:cNvSpPr>
          <p:nvPr>
            <p:ph type="body" sz="quarter" idx="10"/>
          </p:nvPr>
        </p:nvSpPr>
        <p:spPr/>
        <p:txBody>
          <a:bodyPr/>
          <a:lstStyle/>
          <a:p>
            <a:r>
              <a:rPr lang="en-US" dirty="0"/>
              <a:t>Wrap-Up</a:t>
            </a:r>
          </a:p>
        </p:txBody>
      </p:sp>
    </p:spTree>
    <p:extLst>
      <p:ext uri="{BB962C8B-B14F-4D97-AF65-F5344CB8AC3E}">
        <p14:creationId xmlns:p14="http://schemas.microsoft.com/office/powerpoint/2010/main" val="3781691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ACFF-5071-B3E3-4F26-F0685B0822AA}"/>
              </a:ext>
            </a:extLst>
          </p:cNvPr>
          <p:cNvSpPr>
            <a:spLocks noGrp="1"/>
          </p:cNvSpPr>
          <p:nvPr>
            <p:ph type="title"/>
          </p:nvPr>
        </p:nvSpPr>
        <p:spPr/>
        <p:txBody>
          <a:bodyPr/>
          <a:lstStyle/>
          <a:p>
            <a:r>
              <a:rPr lang="en-US" dirty="0"/>
              <a:t>Key Takeaways</a:t>
            </a:r>
          </a:p>
        </p:txBody>
      </p:sp>
      <p:sp>
        <p:nvSpPr>
          <p:cNvPr id="4" name="Rectangle: Rounded Corners 3">
            <a:extLst>
              <a:ext uri="{FF2B5EF4-FFF2-40B4-BE49-F238E27FC236}">
                <a16:creationId xmlns:a16="http://schemas.microsoft.com/office/drawing/2014/main" id="{CAA775EE-5D27-A5B3-B56C-4E9BA532D9F5}"/>
              </a:ext>
            </a:extLst>
          </p:cNvPr>
          <p:cNvSpPr/>
          <p:nvPr/>
        </p:nvSpPr>
        <p:spPr>
          <a:xfrm>
            <a:off x="547688" y="2498725"/>
            <a:ext cx="3576637" cy="18589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Idempotent Receivers</a:t>
            </a:r>
          </a:p>
        </p:txBody>
      </p:sp>
      <p:sp>
        <p:nvSpPr>
          <p:cNvPr id="5" name="Rectangle: Rounded Corners 4">
            <a:extLst>
              <a:ext uri="{FF2B5EF4-FFF2-40B4-BE49-F238E27FC236}">
                <a16:creationId xmlns:a16="http://schemas.microsoft.com/office/drawing/2014/main" id="{6948905F-576A-7632-99E5-D286B95F84A7}"/>
              </a:ext>
            </a:extLst>
          </p:cNvPr>
          <p:cNvSpPr/>
          <p:nvPr/>
        </p:nvSpPr>
        <p:spPr>
          <a:xfrm>
            <a:off x="4307681" y="2498726"/>
            <a:ext cx="3576637" cy="18589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Message Scheduling</a:t>
            </a:r>
          </a:p>
        </p:txBody>
      </p:sp>
      <p:sp>
        <p:nvSpPr>
          <p:cNvPr id="6" name="Rectangle: Rounded Corners 5">
            <a:extLst>
              <a:ext uri="{FF2B5EF4-FFF2-40B4-BE49-F238E27FC236}">
                <a16:creationId xmlns:a16="http://schemas.microsoft.com/office/drawing/2014/main" id="{B41283C1-E020-18E2-C18A-D1D298BAB23A}"/>
              </a:ext>
            </a:extLst>
          </p:cNvPr>
          <p:cNvSpPr/>
          <p:nvPr/>
        </p:nvSpPr>
        <p:spPr>
          <a:xfrm>
            <a:off x="8067675" y="2498726"/>
            <a:ext cx="3576637" cy="18589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Claim Checks</a:t>
            </a:r>
          </a:p>
        </p:txBody>
      </p:sp>
    </p:spTree>
    <p:extLst>
      <p:ext uri="{BB962C8B-B14F-4D97-AF65-F5344CB8AC3E}">
        <p14:creationId xmlns:p14="http://schemas.microsoft.com/office/powerpoint/2010/main" val="1057259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DB07-036F-21EA-0F3B-6B1DA4B6C50A}"/>
              </a:ext>
            </a:extLst>
          </p:cNvPr>
          <p:cNvSpPr>
            <a:spLocks noGrp="1"/>
          </p:cNvSpPr>
          <p:nvPr>
            <p:ph type="title"/>
          </p:nvPr>
        </p:nvSpPr>
        <p:spPr/>
        <p:txBody>
          <a:bodyPr>
            <a:normAutofit fontScale="90000"/>
          </a:bodyPr>
          <a:lstStyle/>
          <a:p>
            <a:r>
              <a:rPr lang="en-US" dirty="0"/>
              <a:t>Preview of What’s Next in the Workshop</a:t>
            </a:r>
          </a:p>
        </p:txBody>
      </p:sp>
      <p:sp>
        <p:nvSpPr>
          <p:cNvPr id="3" name="Primary Context Box">
            <a:extLst>
              <a:ext uri="{FF2B5EF4-FFF2-40B4-BE49-F238E27FC236}">
                <a16:creationId xmlns:a16="http://schemas.microsoft.com/office/drawing/2014/main" id="{95B70A07-A2B7-0815-C156-7D28D413F981}"/>
              </a:ext>
            </a:extLst>
          </p:cNvPr>
          <p:cNvSpPr/>
          <p:nvPr/>
        </p:nvSpPr>
        <p:spPr>
          <a:xfrm>
            <a:off x="1020762" y="1477963"/>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Messaging Essentials</a:t>
            </a:r>
          </a:p>
        </p:txBody>
      </p:sp>
      <p:sp>
        <p:nvSpPr>
          <p:cNvPr id="9" name="Rectangle: Rounded Corners 8">
            <a:extLst>
              <a:ext uri="{FF2B5EF4-FFF2-40B4-BE49-F238E27FC236}">
                <a16:creationId xmlns:a16="http://schemas.microsoft.com/office/drawing/2014/main" id="{F6F2E2BD-19F3-AC5C-1426-88F43624D2D7}"/>
              </a:ext>
            </a:extLst>
          </p:cNvPr>
          <p:cNvSpPr/>
          <p:nvPr/>
        </p:nvSpPr>
        <p:spPr>
          <a:xfrm>
            <a:off x="6657657" y="1477963"/>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Core Messaging Patterns</a:t>
            </a:r>
          </a:p>
        </p:txBody>
      </p:sp>
      <p:sp>
        <p:nvSpPr>
          <p:cNvPr id="10" name="Rectangle: Rounded Corners 9">
            <a:extLst>
              <a:ext uri="{FF2B5EF4-FFF2-40B4-BE49-F238E27FC236}">
                <a16:creationId xmlns:a16="http://schemas.microsoft.com/office/drawing/2014/main" id="{142B842D-B53E-1FEC-1C52-3EFA88D1946C}"/>
              </a:ext>
            </a:extLst>
          </p:cNvPr>
          <p:cNvSpPr/>
          <p:nvPr/>
        </p:nvSpPr>
        <p:spPr>
          <a:xfrm>
            <a:off x="1018856" y="2489483"/>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Routing &amp; Processing</a:t>
            </a:r>
          </a:p>
        </p:txBody>
      </p:sp>
      <p:sp>
        <p:nvSpPr>
          <p:cNvPr id="11" name="Rectangle: Rounded Corners 10">
            <a:extLst>
              <a:ext uri="{FF2B5EF4-FFF2-40B4-BE49-F238E27FC236}">
                <a16:creationId xmlns:a16="http://schemas.microsoft.com/office/drawing/2014/main" id="{6EFCEC62-ED8E-60DB-86A2-4A8BC0C98705}"/>
              </a:ext>
            </a:extLst>
          </p:cNvPr>
          <p:cNvSpPr/>
          <p:nvPr/>
        </p:nvSpPr>
        <p:spPr>
          <a:xfrm>
            <a:off x="6658610" y="2495815"/>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Advanced Processing Techniques</a:t>
            </a:r>
          </a:p>
        </p:txBody>
      </p:sp>
      <p:sp>
        <p:nvSpPr>
          <p:cNvPr id="12" name="Rectangle: Rounded Corners 11">
            <a:extLst>
              <a:ext uri="{FF2B5EF4-FFF2-40B4-BE49-F238E27FC236}">
                <a16:creationId xmlns:a16="http://schemas.microsoft.com/office/drawing/2014/main" id="{C2853758-C8FF-38BF-BF31-97889C27F874}"/>
              </a:ext>
            </a:extLst>
          </p:cNvPr>
          <p:cNvSpPr/>
          <p:nvPr/>
        </p:nvSpPr>
        <p:spPr>
          <a:xfrm>
            <a:off x="1018856" y="3526756"/>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Resilience &amp; Reliability</a:t>
            </a:r>
          </a:p>
        </p:txBody>
      </p:sp>
      <p:sp>
        <p:nvSpPr>
          <p:cNvPr id="13" name="Rectangle: Rounded Corners 12">
            <a:extLst>
              <a:ext uri="{FF2B5EF4-FFF2-40B4-BE49-F238E27FC236}">
                <a16:creationId xmlns:a16="http://schemas.microsoft.com/office/drawing/2014/main" id="{61CDBE5B-B45A-4425-B434-170136091110}"/>
              </a:ext>
            </a:extLst>
          </p:cNvPr>
          <p:cNvSpPr/>
          <p:nvPr/>
        </p:nvSpPr>
        <p:spPr>
          <a:xfrm>
            <a:off x="6658610" y="3520281"/>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Streaming &amp; Integrations</a:t>
            </a:r>
          </a:p>
        </p:txBody>
      </p:sp>
      <p:sp>
        <p:nvSpPr>
          <p:cNvPr id="14" name="Rectangle: Rounded Corners 13">
            <a:extLst>
              <a:ext uri="{FF2B5EF4-FFF2-40B4-BE49-F238E27FC236}">
                <a16:creationId xmlns:a16="http://schemas.microsoft.com/office/drawing/2014/main" id="{AE2DDD8E-54D6-645D-5959-085CB3501568}"/>
              </a:ext>
            </a:extLst>
          </p:cNvPr>
          <p:cNvSpPr/>
          <p:nvPr/>
        </p:nvSpPr>
        <p:spPr>
          <a:xfrm>
            <a:off x="1018858" y="4531801"/>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Considerations</a:t>
            </a:r>
          </a:p>
        </p:txBody>
      </p:sp>
      <p:sp>
        <p:nvSpPr>
          <p:cNvPr id="15" name="Rectangle: Rounded Corners 14">
            <a:extLst>
              <a:ext uri="{FF2B5EF4-FFF2-40B4-BE49-F238E27FC236}">
                <a16:creationId xmlns:a16="http://schemas.microsoft.com/office/drawing/2014/main" id="{F95599BB-3A5B-8440-C2DD-6A14FC4B8BFA}"/>
              </a:ext>
            </a:extLst>
          </p:cNvPr>
          <p:cNvSpPr/>
          <p:nvPr/>
        </p:nvSpPr>
        <p:spPr>
          <a:xfrm>
            <a:off x="6658610" y="4564239"/>
            <a:ext cx="4514533"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Hands-On Exercises</a:t>
            </a:r>
          </a:p>
        </p:txBody>
      </p:sp>
    </p:spTree>
    <p:extLst>
      <p:ext uri="{BB962C8B-B14F-4D97-AF65-F5344CB8AC3E}">
        <p14:creationId xmlns:p14="http://schemas.microsoft.com/office/powerpoint/2010/main" val="15231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3"/>
                                        </p:tgtEl>
                                        <p:attrNameLst>
                                          <p:attrName>fillcolor</p:attrName>
                                        </p:attrNameLst>
                                      </p:cBhvr>
                                      <p:to>
                                        <a:schemeClr val="accent2"/>
                                      </p:to>
                                    </p:animClr>
                                    <p:set>
                                      <p:cBhvr>
                                        <p:cTn id="7" dur="1000" fill="hold"/>
                                        <p:tgtEl>
                                          <p:spTgt spid="3"/>
                                        </p:tgtEl>
                                        <p:attrNameLst>
                                          <p:attrName>fill.type</p:attrName>
                                        </p:attrNameLst>
                                      </p:cBhvr>
                                      <p:to>
                                        <p:strVal val="solid"/>
                                      </p:to>
                                    </p:set>
                                    <p:set>
                                      <p:cBhvr>
                                        <p:cTn id="8" dur="1000" fill="hold"/>
                                        <p:tgtEl>
                                          <p:spTgt spid="3"/>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1000" fill="hold"/>
                                        <p:tgtEl>
                                          <p:spTgt spid="9"/>
                                        </p:tgtEl>
                                        <p:attrNameLst>
                                          <p:attrName>fillcolor</p:attrName>
                                        </p:attrNameLst>
                                      </p:cBhvr>
                                      <p:to>
                                        <a:schemeClr val="accent2"/>
                                      </p:to>
                                    </p:animClr>
                                    <p:set>
                                      <p:cBhvr>
                                        <p:cTn id="11" dur="1000" fill="hold"/>
                                        <p:tgtEl>
                                          <p:spTgt spid="9"/>
                                        </p:tgtEl>
                                        <p:attrNameLst>
                                          <p:attrName>fill.type</p:attrName>
                                        </p:attrNameLst>
                                      </p:cBhvr>
                                      <p:to>
                                        <p:strVal val="solid"/>
                                      </p:to>
                                    </p:set>
                                    <p:set>
                                      <p:cBhvr>
                                        <p:cTn id="12" dur="1000" fill="hold"/>
                                        <p:tgtEl>
                                          <p:spTgt spid="9"/>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1000" fill="hold"/>
                                        <p:tgtEl>
                                          <p:spTgt spid="10"/>
                                        </p:tgtEl>
                                        <p:attrNameLst>
                                          <p:attrName>fillcolor</p:attrName>
                                        </p:attrNameLst>
                                      </p:cBhvr>
                                      <p:to>
                                        <a:schemeClr val="accent2"/>
                                      </p:to>
                                    </p:animClr>
                                    <p:set>
                                      <p:cBhvr>
                                        <p:cTn id="15" dur="1000" fill="hold"/>
                                        <p:tgtEl>
                                          <p:spTgt spid="10"/>
                                        </p:tgtEl>
                                        <p:attrNameLst>
                                          <p:attrName>fill.type</p:attrName>
                                        </p:attrNameLst>
                                      </p:cBhvr>
                                      <p:to>
                                        <p:strVal val="solid"/>
                                      </p:to>
                                    </p:set>
                                    <p:set>
                                      <p:cBhvr>
                                        <p:cTn id="16" dur="1000" fill="hold"/>
                                        <p:tgtEl>
                                          <p:spTgt spid="10"/>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00" fill="hold"/>
                                        <p:tgtEl>
                                          <p:spTgt spid="11"/>
                                        </p:tgtEl>
                                        <p:attrNameLst>
                                          <p:attrName>fillcolor</p:attrName>
                                        </p:attrNameLst>
                                      </p:cBhvr>
                                      <p:to>
                                        <a:schemeClr val="hlink"/>
                                      </p:to>
                                    </p:animClr>
                                    <p:set>
                                      <p:cBhvr>
                                        <p:cTn id="21" dur="1000" fill="hold"/>
                                        <p:tgtEl>
                                          <p:spTgt spid="11"/>
                                        </p:tgtEl>
                                        <p:attrNameLst>
                                          <p:attrName>fill.type</p:attrName>
                                        </p:attrNameLst>
                                      </p:cBhvr>
                                      <p:to>
                                        <p:strVal val="solid"/>
                                      </p:to>
                                    </p:set>
                                    <p:set>
                                      <p:cBhvr>
                                        <p:cTn id="22" dur="1000" fill="hold"/>
                                        <p:tgtEl>
                                          <p:spTgt spid="11"/>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grpId="0" nodeType="clickEffect">
                                  <p:stCondLst>
                                    <p:cond delay="0"/>
                                  </p:stCondLst>
                                  <p:childTnLst>
                                    <p:animClr clrSpc="rgb" dir="cw">
                                      <p:cBhvr>
                                        <p:cTn id="26" dur="1000" fill="hold"/>
                                        <p:tgtEl>
                                          <p:spTgt spid="12"/>
                                        </p:tgtEl>
                                        <p:attrNameLst>
                                          <p:attrName>fillcolor</p:attrName>
                                        </p:attrNameLst>
                                      </p:cBhvr>
                                      <p:to>
                                        <a:srgbClr val="FF6600"/>
                                      </p:to>
                                    </p:animClr>
                                    <p:set>
                                      <p:cBhvr>
                                        <p:cTn id="27" dur="1000" fill="hold"/>
                                        <p:tgtEl>
                                          <p:spTgt spid="12"/>
                                        </p:tgtEl>
                                        <p:attrNameLst>
                                          <p:attrName>fill.type</p:attrName>
                                        </p:attrNameLst>
                                      </p:cBhvr>
                                      <p:to>
                                        <p:strVal val="solid"/>
                                      </p:to>
                                    </p:set>
                                    <p:set>
                                      <p:cBhvr>
                                        <p:cTn id="28" dur="10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6096A-E291-7C06-EE47-71EF7813B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8B3A2-DC10-6061-895D-28E4AF7C3AEE}"/>
              </a:ext>
            </a:extLst>
          </p:cNvPr>
          <p:cNvSpPr>
            <a:spLocks noGrp="1"/>
          </p:cNvSpPr>
          <p:nvPr>
            <p:ph type="title"/>
          </p:nvPr>
        </p:nvSpPr>
        <p:spPr/>
        <p:txBody>
          <a:bodyPr>
            <a:normAutofit fontScale="90000"/>
          </a:bodyPr>
          <a:lstStyle/>
          <a:p>
            <a:r>
              <a:rPr lang="en-US" dirty="0"/>
              <a:t>Preview of What’s Next in the Workshop</a:t>
            </a:r>
          </a:p>
        </p:txBody>
      </p:sp>
      <p:sp>
        <p:nvSpPr>
          <p:cNvPr id="12" name="Rectangle: Rounded Corners 11">
            <a:extLst>
              <a:ext uri="{FF2B5EF4-FFF2-40B4-BE49-F238E27FC236}">
                <a16:creationId xmlns:a16="http://schemas.microsoft.com/office/drawing/2014/main" id="{61FE7ECB-56A3-293C-8713-D8E333442827}"/>
              </a:ext>
            </a:extLst>
          </p:cNvPr>
          <p:cNvSpPr/>
          <p:nvPr/>
        </p:nvSpPr>
        <p:spPr>
          <a:xfrm>
            <a:off x="3838733" y="2473030"/>
            <a:ext cx="4514533" cy="838200"/>
          </a:xfrm>
          <a:prstGeom prst="roundRect">
            <a:avLst/>
          </a:prstGeom>
          <a:solidFill>
            <a:schemeClr val="accent4">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Resilience &amp; Reliability</a:t>
            </a:r>
          </a:p>
        </p:txBody>
      </p:sp>
      <p:sp>
        <p:nvSpPr>
          <p:cNvPr id="6" name="Rectangle: Rounded Corners 5">
            <a:extLst>
              <a:ext uri="{FF2B5EF4-FFF2-40B4-BE49-F238E27FC236}">
                <a16:creationId xmlns:a16="http://schemas.microsoft.com/office/drawing/2014/main" id="{2C0DF506-925B-A848-E773-E04C6FC67BB4}"/>
              </a:ext>
            </a:extLst>
          </p:cNvPr>
          <p:cNvSpPr/>
          <p:nvPr/>
        </p:nvSpPr>
        <p:spPr>
          <a:xfrm>
            <a:off x="549273" y="3534551"/>
            <a:ext cx="3091922"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Circuit Breaker</a:t>
            </a:r>
          </a:p>
        </p:txBody>
      </p:sp>
      <p:sp>
        <p:nvSpPr>
          <p:cNvPr id="7" name="Rectangle: Rounded Corners 6">
            <a:extLst>
              <a:ext uri="{FF2B5EF4-FFF2-40B4-BE49-F238E27FC236}">
                <a16:creationId xmlns:a16="http://schemas.microsoft.com/office/drawing/2014/main" id="{09017E32-A240-6143-DDE0-49F79D6C545B}"/>
              </a:ext>
            </a:extLst>
          </p:cNvPr>
          <p:cNvSpPr/>
          <p:nvPr/>
        </p:nvSpPr>
        <p:spPr>
          <a:xfrm>
            <a:off x="4550038" y="3519488"/>
            <a:ext cx="3091922"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Saga</a:t>
            </a:r>
          </a:p>
        </p:txBody>
      </p:sp>
      <p:sp>
        <p:nvSpPr>
          <p:cNvPr id="8" name="Rectangle: Rounded Corners 7">
            <a:extLst>
              <a:ext uri="{FF2B5EF4-FFF2-40B4-BE49-F238E27FC236}">
                <a16:creationId xmlns:a16="http://schemas.microsoft.com/office/drawing/2014/main" id="{6D77197E-CF59-6596-4FEA-1E405D35BAF1}"/>
              </a:ext>
            </a:extLst>
          </p:cNvPr>
          <p:cNvSpPr/>
          <p:nvPr/>
        </p:nvSpPr>
        <p:spPr>
          <a:xfrm>
            <a:off x="8550803" y="3534551"/>
            <a:ext cx="3091922"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Sequence Convoy</a:t>
            </a:r>
          </a:p>
        </p:txBody>
      </p:sp>
    </p:spTree>
    <p:extLst>
      <p:ext uri="{BB962C8B-B14F-4D97-AF65-F5344CB8AC3E}">
        <p14:creationId xmlns:p14="http://schemas.microsoft.com/office/powerpoint/2010/main" val="1225341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3F2F6-783B-C321-DB83-B02B4AF52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A41E8-39C0-542C-FE53-2D003B9DF5F2}"/>
              </a:ext>
            </a:extLst>
          </p:cNvPr>
          <p:cNvSpPr>
            <a:spLocks noGrp="1"/>
          </p:cNvSpPr>
          <p:nvPr>
            <p:ph type="title"/>
          </p:nvPr>
        </p:nvSpPr>
        <p:spPr/>
        <p:txBody>
          <a:bodyPr/>
          <a:lstStyle/>
          <a:p>
            <a:r>
              <a:rPr lang="en-US" dirty="0"/>
              <a:t>Key Components &amp; Flow</a:t>
            </a:r>
          </a:p>
        </p:txBody>
      </p:sp>
      <p:sp>
        <p:nvSpPr>
          <p:cNvPr id="3" name="Rectangle: Rounded Corners 2">
            <a:extLst>
              <a:ext uri="{FF2B5EF4-FFF2-40B4-BE49-F238E27FC236}">
                <a16:creationId xmlns:a16="http://schemas.microsoft.com/office/drawing/2014/main" id="{91F83A08-B39F-74CA-7DA3-9730EB90FFE0}"/>
              </a:ext>
            </a:extLst>
          </p:cNvPr>
          <p:cNvSpPr/>
          <p:nvPr/>
        </p:nvSpPr>
        <p:spPr>
          <a:xfrm>
            <a:off x="6663958" y="3474878"/>
            <a:ext cx="3422076" cy="56380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4" name="Oval 3">
            <a:extLst>
              <a:ext uri="{FF2B5EF4-FFF2-40B4-BE49-F238E27FC236}">
                <a16:creationId xmlns:a16="http://schemas.microsoft.com/office/drawing/2014/main" id="{4A5A8A0A-85AA-7A0C-7762-7E990D0A7819}"/>
              </a:ext>
            </a:extLst>
          </p:cNvPr>
          <p:cNvSpPr/>
          <p:nvPr/>
        </p:nvSpPr>
        <p:spPr>
          <a:xfrm>
            <a:off x="10714601" y="344415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5" name="Oval 4">
            <a:extLst>
              <a:ext uri="{FF2B5EF4-FFF2-40B4-BE49-F238E27FC236}">
                <a16:creationId xmlns:a16="http://schemas.microsoft.com/office/drawing/2014/main" id="{394AFBE8-42DF-0965-09A5-B0ADE9A97C79}"/>
              </a:ext>
            </a:extLst>
          </p:cNvPr>
          <p:cNvSpPr/>
          <p:nvPr/>
        </p:nvSpPr>
        <p:spPr>
          <a:xfrm>
            <a:off x="5305768" y="2988819"/>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8" name="Oval 17">
            <a:extLst>
              <a:ext uri="{FF2B5EF4-FFF2-40B4-BE49-F238E27FC236}">
                <a16:creationId xmlns:a16="http://schemas.microsoft.com/office/drawing/2014/main" id="{44B0EA9A-2326-4329-C35E-01CDBE35AD30}"/>
              </a:ext>
            </a:extLst>
          </p:cNvPr>
          <p:cNvSpPr/>
          <p:nvPr/>
        </p:nvSpPr>
        <p:spPr>
          <a:xfrm>
            <a:off x="5305767" y="2042712"/>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9" name="Oval 18">
            <a:extLst>
              <a:ext uri="{FF2B5EF4-FFF2-40B4-BE49-F238E27FC236}">
                <a16:creationId xmlns:a16="http://schemas.microsoft.com/office/drawing/2014/main" id="{6BE91E66-3265-85C3-5350-52849DC7E556}"/>
              </a:ext>
            </a:extLst>
          </p:cNvPr>
          <p:cNvSpPr/>
          <p:nvPr/>
        </p:nvSpPr>
        <p:spPr>
          <a:xfrm>
            <a:off x="5305766" y="3899479"/>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0" name="Oval 19">
            <a:extLst>
              <a:ext uri="{FF2B5EF4-FFF2-40B4-BE49-F238E27FC236}">
                <a16:creationId xmlns:a16="http://schemas.microsoft.com/office/drawing/2014/main" id="{44F66471-0870-5863-4D00-945828271590}"/>
              </a:ext>
            </a:extLst>
          </p:cNvPr>
          <p:cNvSpPr/>
          <p:nvPr/>
        </p:nvSpPr>
        <p:spPr>
          <a:xfrm>
            <a:off x="5305766" y="484558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grpSp>
        <p:nvGrpSpPr>
          <p:cNvPr id="21" name="Group 20">
            <a:extLst>
              <a:ext uri="{FF2B5EF4-FFF2-40B4-BE49-F238E27FC236}">
                <a16:creationId xmlns:a16="http://schemas.microsoft.com/office/drawing/2014/main" id="{609AC102-10ED-E2C6-6E03-B020262263F9}"/>
              </a:ext>
            </a:extLst>
          </p:cNvPr>
          <p:cNvGrpSpPr/>
          <p:nvPr/>
        </p:nvGrpSpPr>
        <p:grpSpPr>
          <a:xfrm>
            <a:off x="5402718" y="2159133"/>
            <a:ext cx="535720" cy="430783"/>
            <a:chOff x="5019005" y="4337314"/>
            <a:chExt cx="535720" cy="430783"/>
          </a:xfrm>
        </p:grpSpPr>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0EEA3F68-02BB-4CED-5AA2-CECEA2136FB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09FF44A-7999-4410-6C89-F2B891289543}"/>
                </a:ext>
              </a:extLst>
            </p:cNvPr>
            <p:cNvSpPr txBox="1"/>
            <p:nvPr/>
          </p:nvSpPr>
          <p:spPr>
            <a:xfrm>
              <a:off x="5136022" y="4337314"/>
              <a:ext cx="288862" cy="338554"/>
            </a:xfrm>
            <a:prstGeom prst="rect">
              <a:avLst/>
            </a:prstGeom>
            <a:noFill/>
          </p:spPr>
          <p:txBody>
            <a:bodyPr wrap="none" rtlCol="0">
              <a:spAutoFit/>
            </a:bodyPr>
            <a:lstStyle/>
            <a:p>
              <a:r>
                <a:rPr lang="en-US" sz="1600" dirty="0"/>
                <a:t>1</a:t>
              </a:r>
            </a:p>
          </p:txBody>
        </p:sp>
      </p:grpSp>
      <p:grpSp>
        <p:nvGrpSpPr>
          <p:cNvPr id="24" name="Group 23">
            <a:extLst>
              <a:ext uri="{FF2B5EF4-FFF2-40B4-BE49-F238E27FC236}">
                <a16:creationId xmlns:a16="http://schemas.microsoft.com/office/drawing/2014/main" id="{C78F086F-ED92-721A-365D-ACFBCD0C2AC5}"/>
              </a:ext>
            </a:extLst>
          </p:cNvPr>
          <p:cNvGrpSpPr/>
          <p:nvPr/>
        </p:nvGrpSpPr>
        <p:grpSpPr>
          <a:xfrm>
            <a:off x="9410472" y="3541387"/>
            <a:ext cx="535720" cy="430783"/>
            <a:chOff x="5019005" y="4337314"/>
            <a:chExt cx="535720" cy="430783"/>
          </a:xfrm>
        </p:grpSpPr>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2876EB47-E51B-FF79-2B17-EFF594A933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C0DBB13-FADD-ACC5-0A3A-0F96AA164C01}"/>
                </a:ext>
              </a:extLst>
            </p:cNvPr>
            <p:cNvSpPr txBox="1"/>
            <p:nvPr/>
          </p:nvSpPr>
          <p:spPr>
            <a:xfrm>
              <a:off x="5136022" y="4337314"/>
              <a:ext cx="288862" cy="338554"/>
            </a:xfrm>
            <a:prstGeom prst="rect">
              <a:avLst/>
            </a:prstGeom>
            <a:noFill/>
          </p:spPr>
          <p:txBody>
            <a:bodyPr wrap="none" rtlCol="0">
              <a:spAutoFit/>
            </a:bodyPr>
            <a:lstStyle/>
            <a:p>
              <a:r>
                <a:rPr lang="en-US" sz="1600" dirty="0"/>
                <a:t>1</a:t>
              </a:r>
            </a:p>
          </p:txBody>
        </p:sp>
      </p:grpSp>
      <p:grpSp>
        <p:nvGrpSpPr>
          <p:cNvPr id="27" name="Group 26">
            <a:extLst>
              <a:ext uri="{FF2B5EF4-FFF2-40B4-BE49-F238E27FC236}">
                <a16:creationId xmlns:a16="http://schemas.microsoft.com/office/drawing/2014/main" id="{C6670BE2-35A9-F449-54B8-40FD81E6A814}"/>
              </a:ext>
            </a:extLst>
          </p:cNvPr>
          <p:cNvGrpSpPr/>
          <p:nvPr/>
        </p:nvGrpSpPr>
        <p:grpSpPr>
          <a:xfrm>
            <a:off x="5402718" y="3105964"/>
            <a:ext cx="535720" cy="430783"/>
            <a:chOff x="5019005" y="4337314"/>
            <a:chExt cx="535720" cy="430783"/>
          </a:xfrm>
        </p:grpSpPr>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6E62C4CC-20B7-71A4-39D5-ADDA970C69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CB54D1F-79A2-FE58-6544-37A8C90FF74C}"/>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grpSp>
        <p:nvGrpSpPr>
          <p:cNvPr id="50" name="Group 49">
            <a:extLst>
              <a:ext uri="{FF2B5EF4-FFF2-40B4-BE49-F238E27FC236}">
                <a16:creationId xmlns:a16="http://schemas.microsoft.com/office/drawing/2014/main" id="{F8AB815F-BDFC-B4F5-25E6-1B097F56F522}"/>
              </a:ext>
            </a:extLst>
          </p:cNvPr>
          <p:cNvGrpSpPr/>
          <p:nvPr/>
        </p:nvGrpSpPr>
        <p:grpSpPr>
          <a:xfrm>
            <a:off x="8781905" y="3541387"/>
            <a:ext cx="535720" cy="430783"/>
            <a:chOff x="5019005" y="4337314"/>
            <a:chExt cx="535720" cy="430783"/>
          </a:xfrm>
        </p:grpSpPr>
        <p:pic>
          <p:nvPicPr>
            <p:cNvPr id="52" name="Picture 51" descr="Free Envelope Clipart Black And White, Download Free Envelope Clipart Black  And White png images, Free ClipArts on Clipart Library">
              <a:extLst>
                <a:ext uri="{FF2B5EF4-FFF2-40B4-BE49-F238E27FC236}">
                  <a16:creationId xmlns:a16="http://schemas.microsoft.com/office/drawing/2014/main" id="{006EB7F5-81B0-756D-B45C-80D7BE4C995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D3D041C3-FE52-5623-E759-51D363ADA7D4}"/>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grpSp>
        <p:nvGrpSpPr>
          <p:cNvPr id="55" name="Group 54">
            <a:extLst>
              <a:ext uri="{FF2B5EF4-FFF2-40B4-BE49-F238E27FC236}">
                <a16:creationId xmlns:a16="http://schemas.microsoft.com/office/drawing/2014/main" id="{DB8040C9-2B2E-5AEF-11FB-391367AA56B3}"/>
              </a:ext>
            </a:extLst>
          </p:cNvPr>
          <p:cNvGrpSpPr/>
          <p:nvPr/>
        </p:nvGrpSpPr>
        <p:grpSpPr>
          <a:xfrm>
            <a:off x="5396306" y="3972170"/>
            <a:ext cx="535720" cy="430783"/>
            <a:chOff x="5019005" y="4337314"/>
            <a:chExt cx="535720" cy="430783"/>
          </a:xfrm>
        </p:grpSpPr>
        <p:pic>
          <p:nvPicPr>
            <p:cNvPr id="56" name="Picture 55" descr="Free Envelope Clipart Black And White, Download Free Envelope Clipart Black  And White png images, Free ClipArts on Clipart Library">
              <a:extLst>
                <a:ext uri="{FF2B5EF4-FFF2-40B4-BE49-F238E27FC236}">
                  <a16:creationId xmlns:a16="http://schemas.microsoft.com/office/drawing/2014/main" id="{027AE36E-609C-D0A3-79B5-518B61AF3FA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7C0766D7-D10A-BFEB-DC61-79947C50D465}"/>
                </a:ext>
              </a:extLst>
            </p:cNvPr>
            <p:cNvSpPr txBox="1"/>
            <p:nvPr/>
          </p:nvSpPr>
          <p:spPr>
            <a:xfrm>
              <a:off x="5136022" y="4337314"/>
              <a:ext cx="288862" cy="338554"/>
            </a:xfrm>
            <a:prstGeom prst="rect">
              <a:avLst/>
            </a:prstGeom>
            <a:noFill/>
          </p:spPr>
          <p:txBody>
            <a:bodyPr wrap="none" rtlCol="0">
              <a:spAutoFit/>
            </a:bodyPr>
            <a:lstStyle/>
            <a:p>
              <a:r>
                <a:rPr lang="en-US" sz="1600" dirty="0"/>
                <a:t>3</a:t>
              </a:r>
            </a:p>
          </p:txBody>
        </p:sp>
      </p:grpSp>
      <p:grpSp>
        <p:nvGrpSpPr>
          <p:cNvPr id="58" name="Group 57">
            <a:extLst>
              <a:ext uri="{FF2B5EF4-FFF2-40B4-BE49-F238E27FC236}">
                <a16:creationId xmlns:a16="http://schemas.microsoft.com/office/drawing/2014/main" id="{93E8ACBD-6BF8-BF51-F2AF-8560E6F01E7E}"/>
              </a:ext>
            </a:extLst>
          </p:cNvPr>
          <p:cNvGrpSpPr/>
          <p:nvPr/>
        </p:nvGrpSpPr>
        <p:grpSpPr>
          <a:xfrm>
            <a:off x="8148470" y="3541387"/>
            <a:ext cx="535720" cy="430783"/>
            <a:chOff x="5019005" y="4337314"/>
            <a:chExt cx="535720" cy="430783"/>
          </a:xfrm>
        </p:grpSpPr>
        <p:pic>
          <p:nvPicPr>
            <p:cNvPr id="59" name="Picture 58" descr="Free Envelope Clipart Black And White, Download Free Envelope Clipart Black  And White png images, Free ClipArts on Clipart Library">
              <a:extLst>
                <a:ext uri="{FF2B5EF4-FFF2-40B4-BE49-F238E27FC236}">
                  <a16:creationId xmlns:a16="http://schemas.microsoft.com/office/drawing/2014/main" id="{6DF4AB57-5D39-0271-5066-BE69501B832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C9DDE193-6DC7-6D81-F425-FB250F33FF64}"/>
                </a:ext>
              </a:extLst>
            </p:cNvPr>
            <p:cNvSpPr txBox="1"/>
            <p:nvPr/>
          </p:nvSpPr>
          <p:spPr>
            <a:xfrm>
              <a:off x="5136022" y="4337314"/>
              <a:ext cx="288862" cy="338554"/>
            </a:xfrm>
            <a:prstGeom prst="rect">
              <a:avLst/>
            </a:prstGeom>
            <a:noFill/>
          </p:spPr>
          <p:txBody>
            <a:bodyPr wrap="none" rtlCol="0">
              <a:spAutoFit/>
            </a:bodyPr>
            <a:lstStyle/>
            <a:p>
              <a:r>
                <a:rPr lang="en-US" sz="1600" dirty="0"/>
                <a:t>3</a:t>
              </a:r>
            </a:p>
          </p:txBody>
        </p:sp>
      </p:grpSp>
      <p:grpSp>
        <p:nvGrpSpPr>
          <p:cNvPr id="61" name="Group 60">
            <a:extLst>
              <a:ext uri="{FF2B5EF4-FFF2-40B4-BE49-F238E27FC236}">
                <a16:creationId xmlns:a16="http://schemas.microsoft.com/office/drawing/2014/main" id="{2946B747-6AC0-DBB5-786C-99641B4B2268}"/>
              </a:ext>
            </a:extLst>
          </p:cNvPr>
          <p:cNvGrpSpPr/>
          <p:nvPr/>
        </p:nvGrpSpPr>
        <p:grpSpPr>
          <a:xfrm>
            <a:off x="5389894" y="4973686"/>
            <a:ext cx="535720" cy="430783"/>
            <a:chOff x="5019005" y="4337314"/>
            <a:chExt cx="535720" cy="430783"/>
          </a:xfrm>
        </p:grpSpPr>
        <p:pic>
          <p:nvPicPr>
            <p:cNvPr id="62" name="Picture 61" descr="Free Envelope Clipart Black And White, Download Free Envelope Clipart Black  And White png images, Free ClipArts on Clipart Library">
              <a:extLst>
                <a:ext uri="{FF2B5EF4-FFF2-40B4-BE49-F238E27FC236}">
                  <a16:creationId xmlns:a16="http://schemas.microsoft.com/office/drawing/2014/main" id="{781C1C65-3BD1-40DC-265F-8052B6A71FA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CE619E6B-F84C-D4E4-5C73-2379F9DC659F}"/>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grpSp>
        <p:nvGrpSpPr>
          <p:cNvPr id="64" name="Group 63">
            <a:extLst>
              <a:ext uri="{FF2B5EF4-FFF2-40B4-BE49-F238E27FC236}">
                <a16:creationId xmlns:a16="http://schemas.microsoft.com/office/drawing/2014/main" id="{1673CB54-874F-CB3A-635C-A377555C0E84}"/>
              </a:ext>
            </a:extLst>
          </p:cNvPr>
          <p:cNvGrpSpPr/>
          <p:nvPr/>
        </p:nvGrpSpPr>
        <p:grpSpPr>
          <a:xfrm>
            <a:off x="7515035" y="3536353"/>
            <a:ext cx="535720" cy="430783"/>
            <a:chOff x="5019005" y="4337314"/>
            <a:chExt cx="535720" cy="430783"/>
          </a:xfrm>
        </p:grpSpPr>
        <p:pic>
          <p:nvPicPr>
            <p:cNvPr id="65" name="Picture 64" descr="Free Envelope Clipart Black And White, Download Free Envelope Clipart Black  And White png images, Free ClipArts on Clipart Library">
              <a:extLst>
                <a:ext uri="{FF2B5EF4-FFF2-40B4-BE49-F238E27FC236}">
                  <a16:creationId xmlns:a16="http://schemas.microsoft.com/office/drawing/2014/main" id="{928731F0-AA64-5A7D-B817-8E6350A2049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C214A1E5-7837-2D2E-47E8-1E8CB256B91F}"/>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grpSp>
        <p:nvGrpSpPr>
          <p:cNvPr id="67" name="Group 66">
            <a:extLst>
              <a:ext uri="{FF2B5EF4-FFF2-40B4-BE49-F238E27FC236}">
                <a16:creationId xmlns:a16="http://schemas.microsoft.com/office/drawing/2014/main" id="{FF9CEC38-8E15-C91E-0F66-AC18FC7CA795}"/>
              </a:ext>
            </a:extLst>
          </p:cNvPr>
          <p:cNvGrpSpPr/>
          <p:nvPr/>
        </p:nvGrpSpPr>
        <p:grpSpPr>
          <a:xfrm>
            <a:off x="10811553" y="3536353"/>
            <a:ext cx="535720" cy="430783"/>
            <a:chOff x="5019005" y="4337314"/>
            <a:chExt cx="535720" cy="430783"/>
          </a:xfrm>
        </p:grpSpPr>
        <p:pic>
          <p:nvPicPr>
            <p:cNvPr id="68" name="Picture 67" descr="Free Envelope Clipart Black And White, Download Free Envelope Clipart Black  And White png images, Free ClipArts on Clipart Library">
              <a:extLst>
                <a:ext uri="{FF2B5EF4-FFF2-40B4-BE49-F238E27FC236}">
                  <a16:creationId xmlns:a16="http://schemas.microsoft.com/office/drawing/2014/main" id="{E5F992BE-F0AE-EDAB-46D1-A47728B8FD2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035634A2-CCDB-43CE-5C1D-D0E862179FD4}"/>
                </a:ext>
              </a:extLst>
            </p:cNvPr>
            <p:cNvSpPr txBox="1"/>
            <p:nvPr/>
          </p:nvSpPr>
          <p:spPr>
            <a:xfrm>
              <a:off x="5136022" y="4337314"/>
              <a:ext cx="288862" cy="338554"/>
            </a:xfrm>
            <a:prstGeom prst="rect">
              <a:avLst/>
            </a:prstGeom>
            <a:noFill/>
          </p:spPr>
          <p:txBody>
            <a:bodyPr wrap="none" rtlCol="0">
              <a:spAutoFit/>
            </a:bodyPr>
            <a:lstStyle/>
            <a:p>
              <a:r>
                <a:rPr lang="en-US" sz="1600" dirty="0"/>
                <a:t>1</a:t>
              </a:r>
            </a:p>
          </p:txBody>
        </p:sp>
      </p:grpSp>
      <p:grpSp>
        <p:nvGrpSpPr>
          <p:cNvPr id="70" name="Group 69">
            <a:extLst>
              <a:ext uri="{FF2B5EF4-FFF2-40B4-BE49-F238E27FC236}">
                <a16:creationId xmlns:a16="http://schemas.microsoft.com/office/drawing/2014/main" id="{F62F42B6-F506-854E-B32D-374E889309B8}"/>
              </a:ext>
            </a:extLst>
          </p:cNvPr>
          <p:cNvGrpSpPr/>
          <p:nvPr/>
        </p:nvGrpSpPr>
        <p:grpSpPr>
          <a:xfrm>
            <a:off x="9410472" y="3537154"/>
            <a:ext cx="535720" cy="430783"/>
            <a:chOff x="5019005" y="4337314"/>
            <a:chExt cx="535720" cy="430783"/>
          </a:xfrm>
        </p:grpSpPr>
        <p:pic>
          <p:nvPicPr>
            <p:cNvPr id="71" name="Picture 70" descr="Free Envelope Clipart Black And White, Download Free Envelope Clipart Black  And White png images, Free ClipArts on Clipart Library">
              <a:extLst>
                <a:ext uri="{FF2B5EF4-FFF2-40B4-BE49-F238E27FC236}">
                  <a16:creationId xmlns:a16="http://schemas.microsoft.com/office/drawing/2014/main" id="{8CC687F6-CC50-72F3-339D-33DC10CCD4A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12980C59-7849-A4A7-9694-52B6FF516DD5}"/>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grpSp>
        <p:nvGrpSpPr>
          <p:cNvPr id="73" name="Group 72">
            <a:extLst>
              <a:ext uri="{FF2B5EF4-FFF2-40B4-BE49-F238E27FC236}">
                <a16:creationId xmlns:a16="http://schemas.microsoft.com/office/drawing/2014/main" id="{4355AF35-F682-C09B-059A-EC3FBC13738B}"/>
              </a:ext>
            </a:extLst>
          </p:cNvPr>
          <p:cNvGrpSpPr/>
          <p:nvPr/>
        </p:nvGrpSpPr>
        <p:grpSpPr>
          <a:xfrm>
            <a:off x="8781905" y="3541387"/>
            <a:ext cx="535720" cy="430783"/>
            <a:chOff x="5019005" y="4337314"/>
            <a:chExt cx="535720" cy="430783"/>
          </a:xfrm>
        </p:grpSpPr>
        <p:pic>
          <p:nvPicPr>
            <p:cNvPr id="74" name="Picture 73" descr="Free Envelope Clipart Black And White, Download Free Envelope Clipart Black  And White png images, Free ClipArts on Clipart Library">
              <a:extLst>
                <a:ext uri="{FF2B5EF4-FFF2-40B4-BE49-F238E27FC236}">
                  <a16:creationId xmlns:a16="http://schemas.microsoft.com/office/drawing/2014/main" id="{93FA21C0-E6C3-A928-E2E9-B0AE0BB4E46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B409FF9B-6C59-35A6-BE5F-3C1F35C8DB9D}"/>
                </a:ext>
              </a:extLst>
            </p:cNvPr>
            <p:cNvSpPr txBox="1"/>
            <p:nvPr/>
          </p:nvSpPr>
          <p:spPr>
            <a:xfrm>
              <a:off x="5136022" y="4337314"/>
              <a:ext cx="288862" cy="338554"/>
            </a:xfrm>
            <a:prstGeom prst="rect">
              <a:avLst/>
            </a:prstGeom>
            <a:noFill/>
          </p:spPr>
          <p:txBody>
            <a:bodyPr wrap="none" rtlCol="0">
              <a:spAutoFit/>
            </a:bodyPr>
            <a:lstStyle/>
            <a:p>
              <a:r>
                <a:rPr lang="en-US" sz="1600" dirty="0"/>
                <a:t>3</a:t>
              </a:r>
            </a:p>
          </p:txBody>
        </p:sp>
      </p:grpSp>
      <p:grpSp>
        <p:nvGrpSpPr>
          <p:cNvPr id="76" name="Group 75">
            <a:extLst>
              <a:ext uri="{FF2B5EF4-FFF2-40B4-BE49-F238E27FC236}">
                <a16:creationId xmlns:a16="http://schemas.microsoft.com/office/drawing/2014/main" id="{58402484-E7C9-F4F4-17FF-EB3DCB1775D6}"/>
              </a:ext>
            </a:extLst>
          </p:cNvPr>
          <p:cNvGrpSpPr/>
          <p:nvPr/>
        </p:nvGrpSpPr>
        <p:grpSpPr>
          <a:xfrm>
            <a:off x="8148470" y="3541387"/>
            <a:ext cx="535720" cy="430783"/>
            <a:chOff x="5019005" y="4337314"/>
            <a:chExt cx="535720" cy="430783"/>
          </a:xfrm>
        </p:grpSpPr>
        <p:pic>
          <p:nvPicPr>
            <p:cNvPr id="77" name="Picture 76" descr="Free Envelope Clipart Black And White, Download Free Envelope Clipart Black  And White png images, Free ClipArts on Clipart Library">
              <a:extLst>
                <a:ext uri="{FF2B5EF4-FFF2-40B4-BE49-F238E27FC236}">
                  <a16:creationId xmlns:a16="http://schemas.microsoft.com/office/drawing/2014/main" id="{E6D02DE6-5D68-C20F-DEE9-97CE2EF224E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88010769-63CA-D35A-1691-7C54EFF94A45}"/>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grpSp>
        <p:nvGrpSpPr>
          <p:cNvPr id="79" name="Group 78">
            <a:extLst>
              <a:ext uri="{FF2B5EF4-FFF2-40B4-BE49-F238E27FC236}">
                <a16:creationId xmlns:a16="http://schemas.microsoft.com/office/drawing/2014/main" id="{64C08790-098B-6B65-398B-596552921A2D}"/>
              </a:ext>
            </a:extLst>
          </p:cNvPr>
          <p:cNvGrpSpPr/>
          <p:nvPr/>
        </p:nvGrpSpPr>
        <p:grpSpPr>
          <a:xfrm>
            <a:off x="10811553" y="3539331"/>
            <a:ext cx="535720" cy="430783"/>
            <a:chOff x="5019005" y="4337314"/>
            <a:chExt cx="535720" cy="430783"/>
          </a:xfrm>
        </p:grpSpPr>
        <p:pic>
          <p:nvPicPr>
            <p:cNvPr id="80" name="Picture 79" descr="Free Envelope Clipart Black And White, Download Free Envelope Clipart Black  And White png images, Free ClipArts on Clipart Library">
              <a:extLst>
                <a:ext uri="{FF2B5EF4-FFF2-40B4-BE49-F238E27FC236}">
                  <a16:creationId xmlns:a16="http://schemas.microsoft.com/office/drawing/2014/main" id="{CE3F84B7-8BFA-9CC3-50AD-989E9CBA521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657E483A-2465-ECCC-6E73-FCF490C0A6FD}"/>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grpSp>
        <p:nvGrpSpPr>
          <p:cNvPr id="82" name="Group 81">
            <a:extLst>
              <a:ext uri="{FF2B5EF4-FFF2-40B4-BE49-F238E27FC236}">
                <a16:creationId xmlns:a16="http://schemas.microsoft.com/office/drawing/2014/main" id="{A112CA8F-A6AF-A9C8-F5F6-F03D5C540B58}"/>
              </a:ext>
            </a:extLst>
          </p:cNvPr>
          <p:cNvGrpSpPr/>
          <p:nvPr/>
        </p:nvGrpSpPr>
        <p:grpSpPr>
          <a:xfrm>
            <a:off x="9410470" y="3532375"/>
            <a:ext cx="535720" cy="430783"/>
            <a:chOff x="5019005" y="4337314"/>
            <a:chExt cx="535720" cy="430783"/>
          </a:xfrm>
        </p:grpSpPr>
        <p:pic>
          <p:nvPicPr>
            <p:cNvPr id="83" name="Picture 82" descr="Free Envelope Clipart Black And White, Download Free Envelope Clipart Black  And White png images, Free ClipArts on Clipart Library">
              <a:extLst>
                <a:ext uri="{FF2B5EF4-FFF2-40B4-BE49-F238E27FC236}">
                  <a16:creationId xmlns:a16="http://schemas.microsoft.com/office/drawing/2014/main" id="{88138D02-516F-C15C-A493-35F041930AA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AED4D736-C91E-EFB1-6810-27A284C6C195}"/>
                </a:ext>
              </a:extLst>
            </p:cNvPr>
            <p:cNvSpPr txBox="1"/>
            <p:nvPr/>
          </p:nvSpPr>
          <p:spPr>
            <a:xfrm>
              <a:off x="5136022" y="4337314"/>
              <a:ext cx="288862" cy="338554"/>
            </a:xfrm>
            <a:prstGeom prst="rect">
              <a:avLst/>
            </a:prstGeom>
            <a:noFill/>
          </p:spPr>
          <p:txBody>
            <a:bodyPr wrap="none" rtlCol="0">
              <a:spAutoFit/>
            </a:bodyPr>
            <a:lstStyle/>
            <a:p>
              <a:r>
                <a:rPr lang="en-US" sz="1600" dirty="0"/>
                <a:t>3</a:t>
              </a:r>
            </a:p>
          </p:txBody>
        </p:sp>
      </p:grpSp>
      <p:grpSp>
        <p:nvGrpSpPr>
          <p:cNvPr id="85" name="Group 84">
            <a:extLst>
              <a:ext uri="{FF2B5EF4-FFF2-40B4-BE49-F238E27FC236}">
                <a16:creationId xmlns:a16="http://schemas.microsoft.com/office/drawing/2014/main" id="{D5D71520-D386-64D6-BFC6-CC6C4D8C355F}"/>
              </a:ext>
            </a:extLst>
          </p:cNvPr>
          <p:cNvGrpSpPr/>
          <p:nvPr/>
        </p:nvGrpSpPr>
        <p:grpSpPr>
          <a:xfrm>
            <a:off x="8781905" y="3541387"/>
            <a:ext cx="535720" cy="430783"/>
            <a:chOff x="5019005" y="4337314"/>
            <a:chExt cx="535720" cy="430783"/>
          </a:xfrm>
        </p:grpSpPr>
        <p:pic>
          <p:nvPicPr>
            <p:cNvPr id="86" name="Picture 85" descr="Free Envelope Clipart Black And White, Download Free Envelope Clipart Black  And White png images, Free ClipArts on Clipart Library">
              <a:extLst>
                <a:ext uri="{FF2B5EF4-FFF2-40B4-BE49-F238E27FC236}">
                  <a16:creationId xmlns:a16="http://schemas.microsoft.com/office/drawing/2014/main" id="{DA96D119-28EE-21F0-6A42-522E2F4DC9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1CA860C8-DD1B-6114-CE63-963719FA59DF}"/>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grpSp>
        <p:nvGrpSpPr>
          <p:cNvPr id="88" name="Group 87">
            <a:extLst>
              <a:ext uri="{FF2B5EF4-FFF2-40B4-BE49-F238E27FC236}">
                <a16:creationId xmlns:a16="http://schemas.microsoft.com/office/drawing/2014/main" id="{324AFDAC-8CA0-A06C-5D19-647990DBA1C2}"/>
              </a:ext>
            </a:extLst>
          </p:cNvPr>
          <p:cNvGrpSpPr/>
          <p:nvPr/>
        </p:nvGrpSpPr>
        <p:grpSpPr>
          <a:xfrm>
            <a:off x="5407301" y="3101592"/>
            <a:ext cx="535720" cy="430783"/>
            <a:chOff x="5019005" y="4337314"/>
            <a:chExt cx="535720" cy="430783"/>
          </a:xfrm>
        </p:grpSpPr>
        <p:pic>
          <p:nvPicPr>
            <p:cNvPr id="89" name="Picture 88" descr="Free Envelope Clipart Black And White, Download Free Envelope Clipart Black  And White png images, Free ClipArts on Clipart Library">
              <a:extLst>
                <a:ext uri="{FF2B5EF4-FFF2-40B4-BE49-F238E27FC236}">
                  <a16:creationId xmlns:a16="http://schemas.microsoft.com/office/drawing/2014/main" id="{8CCC8D6F-607C-6A48-A0AA-FFD2F6CDA37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C278F1B0-544F-24C2-17AA-FBFC2934D4D3}"/>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grpSp>
        <p:nvGrpSpPr>
          <p:cNvPr id="91" name="Group 90">
            <a:extLst>
              <a:ext uri="{FF2B5EF4-FFF2-40B4-BE49-F238E27FC236}">
                <a16:creationId xmlns:a16="http://schemas.microsoft.com/office/drawing/2014/main" id="{CF9831D3-2FF8-134F-B99E-AE6F2D4B0632}"/>
              </a:ext>
            </a:extLst>
          </p:cNvPr>
          <p:cNvGrpSpPr/>
          <p:nvPr/>
        </p:nvGrpSpPr>
        <p:grpSpPr>
          <a:xfrm>
            <a:off x="6757860" y="3541387"/>
            <a:ext cx="535720" cy="425749"/>
            <a:chOff x="5012593" y="4337314"/>
            <a:chExt cx="535720" cy="425749"/>
          </a:xfrm>
        </p:grpSpPr>
        <p:pic>
          <p:nvPicPr>
            <p:cNvPr id="92" name="Picture 91" descr="Free Envelope Clipart Black And White, Download Free Envelope Clipart Black  And White png images, Free ClipArts on Clipart Library">
              <a:extLst>
                <a:ext uri="{FF2B5EF4-FFF2-40B4-BE49-F238E27FC236}">
                  <a16:creationId xmlns:a16="http://schemas.microsoft.com/office/drawing/2014/main" id="{1E8B7628-CDC6-C384-52E3-B7E731538F4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2593" y="4394011"/>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987DC62A-F3C7-AD8D-ED6D-6B7104439056}"/>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pic>
        <p:nvPicPr>
          <p:cNvPr id="94" name="Graphic 93" descr="Close with solid fill">
            <a:extLst>
              <a:ext uri="{FF2B5EF4-FFF2-40B4-BE49-F238E27FC236}">
                <a16:creationId xmlns:a16="http://schemas.microsoft.com/office/drawing/2014/main" id="{B3EE336B-EF2E-900B-8905-DC85BF8815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6151" y="3457210"/>
            <a:ext cx="599138" cy="599138"/>
          </a:xfrm>
          <a:prstGeom prst="rect">
            <a:avLst/>
          </a:prstGeom>
        </p:spPr>
      </p:pic>
      <p:grpSp>
        <p:nvGrpSpPr>
          <p:cNvPr id="95" name="Group 94">
            <a:extLst>
              <a:ext uri="{FF2B5EF4-FFF2-40B4-BE49-F238E27FC236}">
                <a16:creationId xmlns:a16="http://schemas.microsoft.com/office/drawing/2014/main" id="{2F7B4637-D0BF-5CA7-F7CC-4488DF85D62C}"/>
              </a:ext>
            </a:extLst>
          </p:cNvPr>
          <p:cNvGrpSpPr/>
          <p:nvPr/>
        </p:nvGrpSpPr>
        <p:grpSpPr>
          <a:xfrm>
            <a:off x="10811553" y="3539331"/>
            <a:ext cx="535720" cy="430783"/>
            <a:chOff x="5019005" y="4337314"/>
            <a:chExt cx="535720" cy="430783"/>
          </a:xfrm>
        </p:grpSpPr>
        <p:pic>
          <p:nvPicPr>
            <p:cNvPr id="96" name="Picture 95" descr="Free Envelope Clipart Black And White, Download Free Envelope Clipart Black  And White png images, Free ClipArts on Clipart Library">
              <a:extLst>
                <a:ext uri="{FF2B5EF4-FFF2-40B4-BE49-F238E27FC236}">
                  <a16:creationId xmlns:a16="http://schemas.microsoft.com/office/drawing/2014/main" id="{2B3D1D26-0FF9-9916-416B-15BCAFF5484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A47BA70B-F78C-EB5F-B697-C06E62872AE4}"/>
                </a:ext>
              </a:extLst>
            </p:cNvPr>
            <p:cNvSpPr txBox="1"/>
            <p:nvPr/>
          </p:nvSpPr>
          <p:spPr>
            <a:xfrm>
              <a:off x="5136022" y="4337314"/>
              <a:ext cx="288862" cy="338554"/>
            </a:xfrm>
            <a:prstGeom prst="rect">
              <a:avLst/>
            </a:prstGeom>
            <a:noFill/>
          </p:spPr>
          <p:txBody>
            <a:bodyPr wrap="none" rtlCol="0">
              <a:spAutoFit/>
            </a:bodyPr>
            <a:lstStyle/>
            <a:p>
              <a:r>
                <a:rPr lang="en-US" sz="1600" dirty="0"/>
                <a:t>3</a:t>
              </a:r>
            </a:p>
          </p:txBody>
        </p:sp>
      </p:grpSp>
      <p:grpSp>
        <p:nvGrpSpPr>
          <p:cNvPr id="98" name="Group 97">
            <a:extLst>
              <a:ext uri="{FF2B5EF4-FFF2-40B4-BE49-F238E27FC236}">
                <a16:creationId xmlns:a16="http://schemas.microsoft.com/office/drawing/2014/main" id="{C717D8D9-C2AF-8201-2857-9CACF56765F1}"/>
              </a:ext>
            </a:extLst>
          </p:cNvPr>
          <p:cNvGrpSpPr/>
          <p:nvPr/>
        </p:nvGrpSpPr>
        <p:grpSpPr>
          <a:xfrm>
            <a:off x="9404058" y="3532375"/>
            <a:ext cx="535720" cy="430783"/>
            <a:chOff x="5019005" y="4337314"/>
            <a:chExt cx="535720" cy="430783"/>
          </a:xfrm>
        </p:grpSpPr>
        <p:pic>
          <p:nvPicPr>
            <p:cNvPr id="99" name="Picture 98" descr="Free Envelope Clipart Black And White, Download Free Envelope Clipart Black  And White png images, Free ClipArts on Clipart Library">
              <a:extLst>
                <a:ext uri="{FF2B5EF4-FFF2-40B4-BE49-F238E27FC236}">
                  <a16:creationId xmlns:a16="http://schemas.microsoft.com/office/drawing/2014/main" id="{00DBC7DF-6852-DDF6-19A9-68FE0EED567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82B35497-2819-EBBA-ACEF-F517543B1706}"/>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grpSp>
        <p:nvGrpSpPr>
          <p:cNvPr id="101" name="Group 100">
            <a:extLst>
              <a:ext uri="{FF2B5EF4-FFF2-40B4-BE49-F238E27FC236}">
                <a16:creationId xmlns:a16="http://schemas.microsoft.com/office/drawing/2014/main" id="{24410005-A3BE-C03E-1163-3DCCC805BE38}"/>
              </a:ext>
            </a:extLst>
          </p:cNvPr>
          <p:cNvGrpSpPr/>
          <p:nvPr/>
        </p:nvGrpSpPr>
        <p:grpSpPr>
          <a:xfrm>
            <a:off x="10811553" y="3541387"/>
            <a:ext cx="535720" cy="430783"/>
            <a:chOff x="5019005" y="4337314"/>
            <a:chExt cx="535720" cy="430783"/>
          </a:xfrm>
        </p:grpSpPr>
        <p:pic>
          <p:nvPicPr>
            <p:cNvPr id="102" name="Picture 101" descr="Free Envelope Clipart Black And White, Download Free Envelope Clipart Black  And White png images, Free ClipArts on Clipart Library">
              <a:extLst>
                <a:ext uri="{FF2B5EF4-FFF2-40B4-BE49-F238E27FC236}">
                  <a16:creationId xmlns:a16="http://schemas.microsoft.com/office/drawing/2014/main" id="{420ADCBE-46F9-EC4D-4D5C-934234D5EE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F7831FEF-7F69-3552-2CF6-667A906B1E2B}"/>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sp>
        <p:nvSpPr>
          <p:cNvPr id="104" name="Rectangle: Rounded Corners 103">
            <a:extLst>
              <a:ext uri="{FF2B5EF4-FFF2-40B4-BE49-F238E27FC236}">
                <a16:creationId xmlns:a16="http://schemas.microsoft.com/office/drawing/2014/main" id="{A7BBE4B5-DFEA-F807-B95A-4E2959F240E5}"/>
              </a:ext>
            </a:extLst>
          </p:cNvPr>
          <p:cNvSpPr/>
          <p:nvPr/>
        </p:nvSpPr>
        <p:spPr>
          <a:xfrm>
            <a:off x="547688" y="251052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Unique Message Identifiers</a:t>
            </a:r>
          </a:p>
        </p:txBody>
      </p:sp>
      <p:sp>
        <p:nvSpPr>
          <p:cNvPr id="105" name="Rectangle: Rounded Corners 104">
            <a:extLst>
              <a:ext uri="{FF2B5EF4-FFF2-40B4-BE49-F238E27FC236}">
                <a16:creationId xmlns:a16="http://schemas.microsoft.com/office/drawing/2014/main" id="{5451257A-1B8E-6495-1480-17BC5332CC5D}"/>
              </a:ext>
            </a:extLst>
          </p:cNvPr>
          <p:cNvSpPr/>
          <p:nvPr/>
        </p:nvSpPr>
        <p:spPr>
          <a:xfrm>
            <a:off x="536431" y="3539331"/>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State Storage</a:t>
            </a:r>
          </a:p>
        </p:txBody>
      </p:sp>
      <p:sp>
        <p:nvSpPr>
          <p:cNvPr id="106" name="Rectangle: Rounded Corners 105">
            <a:extLst>
              <a:ext uri="{FF2B5EF4-FFF2-40B4-BE49-F238E27FC236}">
                <a16:creationId xmlns:a16="http://schemas.microsoft.com/office/drawing/2014/main" id="{DF70DECE-A57F-071A-1833-7E017A068FD1}"/>
              </a:ext>
            </a:extLst>
          </p:cNvPr>
          <p:cNvSpPr/>
          <p:nvPr/>
        </p:nvSpPr>
        <p:spPr>
          <a:xfrm>
            <a:off x="546100" y="4560094"/>
            <a:ext cx="3576637" cy="81835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Idempotent Processing Logic</a:t>
            </a:r>
          </a:p>
        </p:txBody>
      </p:sp>
    </p:spTree>
    <p:extLst>
      <p:ext uri="{BB962C8B-B14F-4D97-AF65-F5344CB8AC3E}">
        <p14:creationId xmlns:p14="http://schemas.microsoft.com/office/powerpoint/2010/main" val="23738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childTnLst>
                          </p:cTn>
                        </p:par>
                        <p:par>
                          <p:cTn id="17" fill="hold">
                            <p:stCondLst>
                              <p:cond delay="500"/>
                            </p:stCondLst>
                            <p:childTnLst>
                              <p:par>
                                <p:cTn id="18" presetID="42" presetClass="path" presetSubtype="0" accel="50000" decel="50000" fill="hold" nodeType="afterEffect">
                                  <p:stCondLst>
                                    <p:cond delay="250"/>
                                  </p:stCondLst>
                                  <p:childTnLst>
                                    <p:animMotion origin="layout" path="M 1.25E-6 -4.81481E-6 L 0.32877 0.20186 " pathEditMode="relative" rAng="0" ptsTypes="AA">
                                      <p:cBhvr>
                                        <p:cTn id="19" dur="1000" fill="hold"/>
                                        <p:tgtEl>
                                          <p:spTgt spid="21"/>
                                        </p:tgtEl>
                                        <p:attrNameLst>
                                          <p:attrName>ppt_x</p:attrName>
                                          <p:attrName>ppt_y</p:attrName>
                                        </p:attrNameLst>
                                      </p:cBhvr>
                                      <p:rCtr x="16432" y="10093"/>
                                    </p:animMotion>
                                  </p:childTnLst>
                                </p:cTn>
                              </p:par>
                              <p:par>
                                <p:cTn id="20" presetID="42" presetClass="path" presetSubtype="0" accel="50000" decel="50000" fill="hold" nodeType="withEffect">
                                  <p:stCondLst>
                                    <p:cond delay="250"/>
                                  </p:stCondLst>
                                  <p:childTnLst>
                                    <p:animMotion origin="layout" path="M 1.25E-6 7.40741E-7 L 0.27747 0.06389 " pathEditMode="relative" rAng="0" ptsTypes="AA">
                                      <p:cBhvr>
                                        <p:cTn id="21" dur="1000" fill="hold"/>
                                        <p:tgtEl>
                                          <p:spTgt spid="27"/>
                                        </p:tgtEl>
                                        <p:attrNameLst>
                                          <p:attrName>ppt_x</p:attrName>
                                          <p:attrName>ppt_y</p:attrName>
                                        </p:attrNameLst>
                                      </p:cBhvr>
                                      <p:rCtr x="13867" y="3194"/>
                                    </p:animMotion>
                                  </p:childTnLst>
                                </p:cTn>
                              </p:par>
                              <p:par>
                                <p:cTn id="22" presetID="42" presetClass="path" presetSubtype="0" accel="50000" decel="50000" fill="hold" nodeType="withEffect">
                                  <p:stCondLst>
                                    <p:cond delay="250"/>
                                  </p:stCondLst>
                                  <p:childTnLst>
                                    <p:animMotion origin="layout" path="M 2.08333E-6 1.85185E-6 L 0.22617 -0.0625 " pathEditMode="relative" rAng="0" ptsTypes="AA">
                                      <p:cBhvr>
                                        <p:cTn id="23" dur="1000" fill="hold"/>
                                        <p:tgtEl>
                                          <p:spTgt spid="55"/>
                                        </p:tgtEl>
                                        <p:attrNameLst>
                                          <p:attrName>ppt_x</p:attrName>
                                          <p:attrName>ppt_y</p:attrName>
                                        </p:attrNameLst>
                                      </p:cBhvr>
                                      <p:rCtr x="11302" y="-3125"/>
                                    </p:animMotion>
                                  </p:childTnLst>
                                </p:cTn>
                              </p:par>
                              <p:par>
                                <p:cTn id="24" presetID="42" presetClass="path" presetSubtype="0" accel="50000" decel="50000" fill="hold" nodeType="withEffect">
                                  <p:stCondLst>
                                    <p:cond delay="250"/>
                                  </p:stCondLst>
                                  <p:childTnLst>
                                    <p:animMotion origin="layout" path="M 2.91667E-6 -1.48148E-6 L 0.17383 -0.20879 " pathEditMode="relative" rAng="0" ptsTypes="AA">
                                      <p:cBhvr>
                                        <p:cTn id="25" dur="1000" fill="hold"/>
                                        <p:tgtEl>
                                          <p:spTgt spid="61"/>
                                        </p:tgtEl>
                                        <p:attrNameLst>
                                          <p:attrName>ppt_x</p:attrName>
                                          <p:attrName>ppt_y</p:attrName>
                                        </p:attrNameLst>
                                      </p:cBhvr>
                                      <p:rCtr x="8685" y="-10440"/>
                                    </p:animMotion>
                                  </p:childTnLst>
                                </p:cTn>
                              </p:par>
                            </p:childTnLst>
                          </p:cTn>
                        </p:par>
                        <p:par>
                          <p:cTn id="26" fill="hold">
                            <p:stCondLst>
                              <p:cond delay="1750"/>
                            </p:stCondLst>
                            <p:childTnLst>
                              <p:par>
                                <p:cTn id="27" presetID="1"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1"/>
                                        </p:tgtEl>
                                        <p:attrNameLst>
                                          <p:attrName>style.visibility</p:attrName>
                                        </p:attrNameLst>
                                      </p:cBhvr>
                                      <p:to>
                                        <p:strVal val="hidden"/>
                                      </p:to>
                                    </p:set>
                                  </p:childTnLst>
                                </p:cTn>
                              </p:par>
                            </p:childTnLst>
                          </p:cTn>
                        </p:par>
                        <p:par>
                          <p:cTn id="43" fill="hold">
                            <p:stCondLst>
                              <p:cond delay="1750"/>
                            </p:stCondLst>
                            <p:childTnLst>
                              <p:par>
                                <p:cTn id="44" presetID="42" presetClass="path" presetSubtype="0" accel="50000" decel="50000" fill="hold" nodeType="afterEffect">
                                  <p:stCondLst>
                                    <p:cond delay="0"/>
                                  </p:stCondLst>
                                  <p:childTnLst>
                                    <p:animMotion origin="layout" path="M -4.79167E-6 4.81481E-6 L 0.11485 0.00023 " pathEditMode="relative" rAng="0" ptsTypes="AA">
                                      <p:cBhvr>
                                        <p:cTn id="45" dur="500" fill="hold"/>
                                        <p:tgtEl>
                                          <p:spTgt spid="24"/>
                                        </p:tgtEl>
                                        <p:attrNameLst>
                                          <p:attrName>ppt_x</p:attrName>
                                          <p:attrName>ppt_y</p:attrName>
                                        </p:attrNameLst>
                                      </p:cBhvr>
                                      <p:rCtr x="5742" y="0"/>
                                    </p:animMotion>
                                  </p:childTnLst>
                                </p:cTn>
                              </p:par>
                            </p:childTnLst>
                          </p:cTn>
                        </p:par>
                        <p:par>
                          <p:cTn id="46" fill="hold">
                            <p:stCondLst>
                              <p:cond delay="2250"/>
                            </p:stCondLst>
                            <p:childTnLst>
                              <p:par>
                                <p:cTn id="47" presetID="1" presetClass="entr" presetSubtype="0" fill="hold" nodeType="after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par>
                          <p:cTn id="51" fill="hold">
                            <p:stCondLst>
                              <p:cond delay="2250"/>
                            </p:stCondLst>
                            <p:childTnLst>
                              <p:par>
                                <p:cTn id="52" presetID="42" presetClass="path" presetSubtype="0" accel="50000" decel="50000" fill="hold" nodeType="afterEffect">
                                  <p:stCondLst>
                                    <p:cond delay="0"/>
                                  </p:stCondLst>
                                  <p:childTnLst>
                                    <p:animMotion origin="layout" path="M -2.29167E-6 4.81481E-6 L 0.05156 4.81481E-6 " pathEditMode="relative" rAng="0" ptsTypes="AA">
                                      <p:cBhvr>
                                        <p:cTn id="53" dur="500" fill="hold"/>
                                        <p:tgtEl>
                                          <p:spTgt spid="50"/>
                                        </p:tgtEl>
                                        <p:attrNameLst>
                                          <p:attrName>ppt_x</p:attrName>
                                          <p:attrName>ppt_y</p:attrName>
                                        </p:attrNameLst>
                                      </p:cBhvr>
                                      <p:rCtr x="2578" y="0"/>
                                    </p:animMotion>
                                  </p:childTnLst>
                                </p:cTn>
                              </p:par>
                              <p:par>
                                <p:cTn id="54" presetID="42" presetClass="path" presetSubtype="0" accel="50000" decel="50000" fill="hold" nodeType="withEffect">
                                  <p:stCondLst>
                                    <p:cond delay="0"/>
                                  </p:stCondLst>
                                  <p:childTnLst>
                                    <p:animMotion origin="layout" path="M 8.33333E-7 4.81481E-6 L 0.05195 4.81481E-6 " pathEditMode="relative" rAng="0" ptsTypes="AA">
                                      <p:cBhvr>
                                        <p:cTn id="55" dur="500" fill="hold"/>
                                        <p:tgtEl>
                                          <p:spTgt spid="58"/>
                                        </p:tgtEl>
                                        <p:attrNameLst>
                                          <p:attrName>ppt_x</p:attrName>
                                          <p:attrName>ppt_y</p:attrName>
                                        </p:attrNameLst>
                                      </p:cBhvr>
                                      <p:rCtr x="2591" y="0"/>
                                    </p:animMotion>
                                  </p:childTnLst>
                                </p:cTn>
                              </p:par>
                              <p:par>
                                <p:cTn id="56" presetID="42" presetClass="path" presetSubtype="0" accel="50000" decel="50000" fill="hold" nodeType="withEffect">
                                  <p:stCondLst>
                                    <p:cond delay="0"/>
                                  </p:stCondLst>
                                  <p:childTnLst>
                                    <p:animMotion origin="layout" path="M 3.95833E-6 -7.40741E-7 L 0.05195 0.0007 " pathEditMode="relative" rAng="0" ptsTypes="AA">
                                      <p:cBhvr>
                                        <p:cTn id="57" dur="500" fill="hold"/>
                                        <p:tgtEl>
                                          <p:spTgt spid="64"/>
                                        </p:tgtEl>
                                        <p:attrNameLst>
                                          <p:attrName>ppt_x</p:attrName>
                                          <p:attrName>ppt_y</p:attrName>
                                        </p:attrNameLst>
                                      </p:cBhvr>
                                      <p:rCtr x="2591" y="23"/>
                                    </p:animMotion>
                                  </p:childTnLst>
                                </p:cTn>
                              </p:par>
                            </p:childTnLst>
                          </p:cTn>
                        </p:par>
                        <p:par>
                          <p:cTn id="58" fill="hold">
                            <p:stCondLst>
                              <p:cond delay="2750"/>
                            </p:stCondLst>
                            <p:childTnLst>
                              <p:par>
                                <p:cTn id="59" presetID="1" presetClass="entr" presetSubtype="0" fill="hold" nodeType="after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5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58"/>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4"/>
                                        </p:tgtEl>
                                        <p:attrNameLst>
                                          <p:attrName>style.visibility</p:attrName>
                                        </p:attrNameLst>
                                      </p:cBhvr>
                                      <p:to>
                                        <p:strVal val="hidden"/>
                                      </p:to>
                                    </p:set>
                                  </p:childTnLst>
                                </p:cTn>
                              </p:par>
                            </p:childTnLst>
                          </p:cTn>
                        </p:par>
                        <p:par>
                          <p:cTn id="71" fill="hold">
                            <p:stCondLst>
                              <p:cond delay="2750"/>
                            </p:stCondLst>
                            <p:childTnLst>
                              <p:par>
                                <p:cTn id="72" presetID="9" presetClass="exit" presetSubtype="0" fill="hold" nodeType="afterEffect">
                                  <p:stCondLst>
                                    <p:cond delay="0"/>
                                  </p:stCondLst>
                                  <p:childTnLst>
                                    <p:animEffect transition="out" filter="dissolve">
                                      <p:cBhvr>
                                        <p:cTn id="73" dur="500"/>
                                        <p:tgtEl>
                                          <p:spTgt spid="67"/>
                                        </p:tgtEl>
                                      </p:cBhvr>
                                    </p:animEffect>
                                    <p:set>
                                      <p:cBhvr>
                                        <p:cTn id="74" dur="1" fill="hold">
                                          <p:stCondLst>
                                            <p:cond delay="499"/>
                                          </p:stCondLst>
                                        </p:cTn>
                                        <p:tgtEl>
                                          <p:spTgt spid="67"/>
                                        </p:tgtEl>
                                        <p:attrNameLst>
                                          <p:attrName>style.visibility</p:attrName>
                                        </p:attrNameLst>
                                      </p:cBhvr>
                                      <p:to>
                                        <p:strVal val="hidden"/>
                                      </p:to>
                                    </p:set>
                                  </p:childTnLst>
                                </p:cTn>
                              </p:par>
                            </p:childTnLst>
                          </p:cTn>
                        </p:par>
                        <p:par>
                          <p:cTn id="75" fill="hold">
                            <p:stCondLst>
                              <p:cond delay="3250"/>
                            </p:stCondLst>
                            <p:childTnLst>
                              <p:par>
                                <p:cTn id="76" presetID="42" presetClass="path" presetSubtype="0" accel="50000" decel="50000" fill="hold" nodeType="afterEffect">
                                  <p:stCondLst>
                                    <p:cond delay="0"/>
                                  </p:stCondLst>
                                  <p:childTnLst>
                                    <p:animMotion origin="layout" path="M -4.79167E-6 -7.40741E-7 L 0.11472 0.0007 " pathEditMode="relative" rAng="0" ptsTypes="AA">
                                      <p:cBhvr>
                                        <p:cTn id="77" dur="500" fill="hold"/>
                                        <p:tgtEl>
                                          <p:spTgt spid="70"/>
                                        </p:tgtEl>
                                        <p:attrNameLst>
                                          <p:attrName>ppt_x</p:attrName>
                                          <p:attrName>ppt_y</p:attrName>
                                        </p:attrNameLst>
                                      </p:cBhvr>
                                      <p:rCtr x="5729" y="23"/>
                                    </p:animMotion>
                                  </p:childTnLst>
                                </p:cTn>
                              </p:par>
                            </p:childTnLst>
                          </p:cTn>
                        </p:par>
                        <p:par>
                          <p:cTn id="78" fill="hold">
                            <p:stCondLst>
                              <p:cond delay="3750"/>
                            </p:stCondLst>
                            <p:childTnLst>
                              <p:par>
                                <p:cTn id="79" presetID="1" presetClass="entr" presetSubtype="0" fill="hold" nodeType="after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70"/>
                                        </p:tgtEl>
                                        <p:attrNameLst>
                                          <p:attrName>style.visibility</p:attrName>
                                        </p:attrNameLst>
                                      </p:cBhvr>
                                      <p:to>
                                        <p:strVal val="hidden"/>
                                      </p:to>
                                    </p:set>
                                  </p:childTnLst>
                                </p:cTn>
                              </p:par>
                            </p:childTnLst>
                          </p:cTn>
                        </p:par>
                        <p:par>
                          <p:cTn id="83" fill="hold">
                            <p:stCondLst>
                              <p:cond delay="3750"/>
                            </p:stCondLst>
                            <p:childTnLst>
                              <p:par>
                                <p:cTn id="84" presetID="42" presetClass="path" presetSubtype="0" accel="50000" decel="50000" fill="hold" nodeType="afterEffect">
                                  <p:stCondLst>
                                    <p:cond delay="0"/>
                                  </p:stCondLst>
                                  <p:childTnLst>
                                    <p:animMotion origin="layout" path="M -2.29167E-6 4.81481E-6 L 0.05156 4.81481E-6 " pathEditMode="relative" rAng="0" ptsTypes="AA">
                                      <p:cBhvr>
                                        <p:cTn id="85" dur="500" fill="hold"/>
                                        <p:tgtEl>
                                          <p:spTgt spid="73"/>
                                        </p:tgtEl>
                                        <p:attrNameLst>
                                          <p:attrName>ppt_x</p:attrName>
                                          <p:attrName>ppt_y</p:attrName>
                                        </p:attrNameLst>
                                      </p:cBhvr>
                                      <p:rCtr x="2578" y="0"/>
                                    </p:animMotion>
                                  </p:childTnLst>
                                </p:cTn>
                              </p:par>
                              <p:par>
                                <p:cTn id="86" presetID="42" presetClass="path" presetSubtype="0" accel="50000" decel="50000" fill="hold" nodeType="withEffect">
                                  <p:stCondLst>
                                    <p:cond delay="0"/>
                                  </p:stCondLst>
                                  <p:childTnLst>
                                    <p:animMotion origin="layout" path="M 8.33333E-7 4.81481E-6 L 0.05195 4.81481E-6 " pathEditMode="relative" rAng="0" ptsTypes="AA">
                                      <p:cBhvr>
                                        <p:cTn id="87" dur="500" fill="hold"/>
                                        <p:tgtEl>
                                          <p:spTgt spid="76"/>
                                        </p:tgtEl>
                                        <p:attrNameLst>
                                          <p:attrName>ppt_x</p:attrName>
                                          <p:attrName>ppt_y</p:attrName>
                                        </p:attrNameLst>
                                      </p:cBhvr>
                                      <p:rCtr x="2591" y="0"/>
                                    </p:animMotion>
                                  </p:childTnLst>
                                </p:cTn>
                              </p:par>
                            </p:childTnLst>
                          </p:cTn>
                        </p:par>
                        <p:par>
                          <p:cTn id="88" fill="hold">
                            <p:stCondLst>
                              <p:cond delay="4250"/>
                            </p:stCondLst>
                            <p:childTnLst>
                              <p:par>
                                <p:cTn id="89" presetID="1" presetClass="entr" presetSubtype="0" fill="hold" nodeType="after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5"/>
                                        </p:tgtEl>
                                        <p:attrNameLst>
                                          <p:attrName>style.visibility</p:attrName>
                                        </p:attrNameLst>
                                      </p:cBhvr>
                                      <p:to>
                                        <p:strVal val="visible"/>
                                      </p:to>
                                    </p:set>
                                  </p:childTnLst>
                                </p:cTn>
                              </p:par>
                              <p:par>
                                <p:cTn id="93" presetID="1" presetClass="exit" presetSubtype="0" fill="hold" nodeType="withEffect">
                                  <p:stCondLst>
                                    <p:cond delay="0"/>
                                  </p:stCondLst>
                                  <p:childTnLst>
                                    <p:set>
                                      <p:cBhvr>
                                        <p:cTn id="94" dur="1" fill="hold">
                                          <p:stCondLst>
                                            <p:cond delay="0"/>
                                          </p:stCondLst>
                                        </p:cTn>
                                        <p:tgtEl>
                                          <p:spTgt spid="73"/>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6"/>
                                        </p:tgtEl>
                                        <p:attrNameLst>
                                          <p:attrName>style.visibility</p:attrName>
                                        </p:attrNameLst>
                                      </p:cBhvr>
                                      <p:to>
                                        <p:strVal val="hidden"/>
                                      </p:to>
                                    </p:set>
                                  </p:childTnLst>
                                </p:cTn>
                              </p:par>
                            </p:childTnLst>
                          </p:cTn>
                        </p:par>
                        <p:par>
                          <p:cTn id="97" fill="hold">
                            <p:stCondLst>
                              <p:cond delay="4250"/>
                            </p:stCondLst>
                            <p:childTnLst>
                              <p:par>
                                <p:cTn id="98" presetID="9" presetClass="exit" presetSubtype="0" fill="hold" nodeType="afterEffect">
                                  <p:stCondLst>
                                    <p:cond delay="500"/>
                                  </p:stCondLst>
                                  <p:childTnLst>
                                    <p:animEffect transition="out" filter="dissolve">
                                      <p:cBhvr>
                                        <p:cTn id="99" dur="500"/>
                                        <p:tgtEl>
                                          <p:spTgt spid="79"/>
                                        </p:tgtEl>
                                      </p:cBhvr>
                                    </p:animEffect>
                                    <p:set>
                                      <p:cBhvr>
                                        <p:cTn id="100" dur="1" fill="hold">
                                          <p:stCondLst>
                                            <p:cond delay="499"/>
                                          </p:stCondLst>
                                        </p:cTn>
                                        <p:tgtEl>
                                          <p:spTgt spid="7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fade">
                                      <p:cBhvr>
                                        <p:cTn id="105" dur="500"/>
                                        <p:tgtEl>
                                          <p:spTgt spid="88"/>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nodeType="clickEffect">
                                  <p:stCondLst>
                                    <p:cond delay="0"/>
                                  </p:stCondLst>
                                  <p:childTnLst>
                                    <p:animMotion origin="layout" path="M 6.25E-7 -4.81481E-6 L 0.11094 0.06297 " pathEditMode="relative" rAng="0" ptsTypes="AA">
                                      <p:cBhvr>
                                        <p:cTn id="109" dur="750" fill="hold"/>
                                        <p:tgtEl>
                                          <p:spTgt spid="88"/>
                                        </p:tgtEl>
                                        <p:attrNameLst>
                                          <p:attrName>ppt_x</p:attrName>
                                          <p:attrName>ppt_y</p:attrName>
                                        </p:attrNameLst>
                                      </p:cBhvr>
                                      <p:rCtr x="5547" y="3148"/>
                                    </p:animMotion>
                                  </p:childTnLst>
                                </p:cTn>
                              </p:par>
                            </p:childTnLst>
                          </p:cTn>
                        </p:par>
                        <p:par>
                          <p:cTn id="110" fill="hold">
                            <p:stCondLst>
                              <p:cond delay="750"/>
                            </p:stCondLst>
                            <p:childTnLst>
                              <p:par>
                                <p:cTn id="111" presetID="1" presetClass="entr" presetSubtype="0" fill="hold" nodeType="afterEffect">
                                  <p:stCondLst>
                                    <p:cond delay="0"/>
                                  </p:stCondLst>
                                  <p:childTnLst>
                                    <p:set>
                                      <p:cBhvr>
                                        <p:cTn id="112" dur="1" fill="hold">
                                          <p:stCondLst>
                                            <p:cond delay="0"/>
                                          </p:stCondLst>
                                        </p:cTn>
                                        <p:tgtEl>
                                          <p:spTgt spid="91"/>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8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94"/>
                                        </p:tgtEl>
                                        <p:attrNameLst>
                                          <p:attrName>style.visibility</p:attrName>
                                        </p:attrNameLst>
                                      </p:cBhvr>
                                      <p:to>
                                        <p:strVal val="visible"/>
                                      </p:to>
                                    </p:set>
                                    <p:animEffect transition="in" filter="fade">
                                      <p:cBhvr>
                                        <p:cTn id="119" dur="500"/>
                                        <p:tgtEl>
                                          <p:spTgt spid="94"/>
                                        </p:tgtEl>
                                      </p:cBhvr>
                                    </p:animEffect>
                                  </p:childTnLst>
                                </p:cTn>
                              </p:par>
                            </p:childTnLst>
                          </p:cTn>
                        </p:par>
                        <p:par>
                          <p:cTn id="120" fill="hold">
                            <p:stCondLst>
                              <p:cond delay="500"/>
                            </p:stCondLst>
                            <p:childTnLst>
                              <p:par>
                                <p:cTn id="121" presetID="53" presetClass="exit" presetSubtype="32" fill="hold" nodeType="afterEffect">
                                  <p:stCondLst>
                                    <p:cond delay="500"/>
                                  </p:stCondLst>
                                  <p:childTnLst>
                                    <p:anim calcmode="lin" valueType="num">
                                      <p:cBhvr>
                                        <p:cTn id="122" dur="500"/>
                                        <p:tgtEl>
                                          <p:spTgt spid="91"/>
                                        </p:tgtEl>
                                        <p:attrNameLst>
                                          <p:attrName>ppt_w</p:attrName>
                                        </p:attrNameLst>
                                      </p:cBhvr>
                                      <p:tavLst>
                                        <p:tav tm="0">
                                          <p:val>
                                            <p:strVal val="ppt_w"/>
                                          </p:val>
                                        </p:tav>
                                        <p:tav tm="100000">
                                          <p:val>
                                            <p:fltVal val="0"/>
                                          </p:val>
                                        </p:tav>
                                      </p:tavLst>
                                    </p:anim>
                                    <p:anim calcmode="lin" valueType="num">
                                      <p:cBhvr>
                                        <p:cTn id="123" dur="500"/>
                                        <p:tgtEl>
                                          <p:spTgt spid="91"/>
                                        </p:tgtEl>
                                        <p:attrNameLst>
                                          <p:attrName>ppt_h</p:attrName>
                                        </p:attrNameLst>
                                      </p:cBhvr>
                                      <p:tavLst>
                                        <p:tav tm="0">
                                          <p:val>
                                            <p:strVal val="ppt_h"/>
                                          </p:val>
                                        </p:tav>
                                        <p:tav tm="100000">
                                          <p:val>
                                            <p:fltVal val="0"/>
                                          </p:val>
                                        </p:tav>
                                      </p:tavLst>
                                    </p:anim>
                                    <p:animEffect transition="out" filter="fade">
                                      <p:cBhvr>
                                        <p:cTn id="124" dur="500"/>
                                        <p:tgtEl>
                                          <p:spTgt spid="91"/>
                                        </p:tgtEl>
                                      </p:cBhvr>
                                    </p:animEffect>
                                    <p:set>
                                      <p:cBhvr>
                                        <p:cTn id="125" dur="1" fill="hold">
                                          <p:stCondLst>
                                            <p:cond delay="499"/>
                                          </p:stCondLst>
                                        </p:cTn>
                                        <p:tgtEl>
                                          <p:spTgt spid="91"/>
                                        </p:tgtEl>
                                        <p:attrNameLst>
                                          <p:attrName>style.visibility</p:attrName>
                                        </p:attrNameLst>
                                      </p:cBhvr>
                                      <p:to>
                                        <p:strVal val="hidden"/>
                                      </p:to>
                                    </p:set>
                                  </p:childTnLst>
                                </p:cTn>
                              </p:par>
                              <p:par>
                                <p:cTn id="126" presetID="53" presetClass="exit" presetSubtype="32" fill="hold" nodeType="withEffect">
                                  <p:stCondLst>
                                    <p:cond delay="500"/>
                                  </p:stCondLst>
                                  <p:childTnLst>
                                    <p:anim calcmode="lin" valueType="num">
                                      <p:cBhvr>
                                        <p:cTn id="127" dur="500"/>
                                        <p:tgtEl>
                                          <p:spTgt spid="94"/>
                                        </p:tgtEl>
                                        <p:attrNameLst>
                                          <p:attrName>ppt_w</p:attrName>
                                        </p:attrNameLst>
                                      </p:cBhvr>
                                      <p:tavLst>
                                        <p:tav tm="0">
                                          <p:val>
                                            <p:strVal val="ppt_w"/>
                                          </p:val>
                                        </p:tav>
                                        <p:tav tm="100000">
                                          <p:val>
                                            <p:fltVal val="0"/>
                                          </p:val>
                                        </p:tav>
                                      </p:tavLst>
                                    </p:anim>
                                    <p:anim calcmode="lin" valueType="num">
                                      <p:cBhvr>
                                        <p:cTn id="128" dur="500"/>
                                        <p:tgtEl>
                                          <p:spTgt spid="94"/>
                                        </p:tgtEl>
                                        <p:attrNameLst>
                                          <p:attrName>ppt_h</p:attrName>
                                        </p:attrNameLst>
                                      </p:cBhvr>
                                      <p:tavLst>
                                        <p:tav tm="0">
                                          <p:val>
                                            <p:strVal val="ppt_h"/>
                                          </p:val>
                                        </p:tav>
                                        <p:tav tm="100000">
                                          <p:val>
                                            <p:fltVal val="0"/>
                                          </p:val>
                                        </p:tav>
                                      </p:tavLst>
                                    </p:anim>
                                    <p:animEffect transition="out" filter="fade">
                                      <p:cBhvr>
                                        <p:cTn id="129" dur="500"/>
                                        <p:tgtEl>
                                          <p:spTgt spid="94"/>
                                        </p:tgtEl>
                                      </p:cBhvr>
                                    </p:animEffect>
                                    <p:set>
                                      <p:cBhvr>
                                        <p:cTn id="130" dur="1" fill="hold">
                                          <p:stCondLst>
                                            <p:cond delay="499"/>
                                          </p:stCondLst>
                                        </p:cTn>
                                        <p:tgtEl>
                                          <p:spTgt spid="94"/>
                                        </p:tgtEl>
                                        <p:attrNameLst>
                                          <p:attrName>style.visibility</p:attrName>
                                        </p:attrNameLst>
                                      </p:cBhvr>
                                      <p:to>
                                        <p:strVal val="hidden"/>
                                      </p:to>
                                    </p:set>
                                  </p:childTnLst>
                                </p:cTn>
                              </p:par>
                            </p:childTnLst>
                          </p:cTn>
                        </p:par>
                        <p:par>
                          <p:cTn id="131" fill="hold">
                            <p:stCondLst>
                              <p:cond delay="1500"/>
                            </p:stCondLst>
                            <p:childTnLst>
                              <p:par>
                                <p:cTn id="132" presetID="42" presetClass="path" presetSubtype="0" accel="50000" decel="50000" fill="hold" nodeType="afterEffect">
                                  <p:stCondLst>
                                    <p:cond delay="500"/>
                                  </p:stCondLst>
                                  <p:childTnLst>
                                    <p:animMotion origin="layout" path="M -4.79167E-6 3.7037E-6 L 0.11485 0.00069 " pathEditMode="relative" rAng="0" ptsTypes="AA">
                                      <p:cBhvr>
                                        <p:cTn id="133" dur="500" fill="hold"/>
                                        <p:tgtEl>
                                          <p:spTgt spid="82"/>
                                        </p:tgtEl>
                                        <p:attrNameLst>
                                          <p:attrName>ppt_x</p:attrName>
                                          <p:attrName>ppt_y</p:attrName>
                                        </p:attrNameLst>
                                      </p:cBhvr>
                                      <p:rCtr x="5742" y="23"/>
                                    </p:animMotion>
                                  </p:childTnLst>
                                </p:cTn>
                              </p:par>
                            </p:childTnLst>
                          </p:cTn>
                        </p:par>
                        <p:par>
                          <p:cTn id="134" fill="hold">
                            <p:stCondLst>
                              <p:cond delay="2500"/>
                            </p:stCondLst>
                            <p:childTnLst>
                              <p:par>
                                <p:cTn id="135" presetID="1" presetClass="entr" presetSubtype="0" fill="hold" nodeType="afterEffect">
                                  <p:stCondLst>
                                    <p:cond delay="0"/>
                                  </p:stCondLst>
                                  <p:childTnLst>
                                    <p:set>
                                      <p:cBhvr>
                                        <p:cTn id="136" dur="1" fill="hold">
                                          <p:stCondLst>
                                            <p:cond delay="0"/>
                                          </p:stCondLst>
                                        </p:cTn>
                                        <p:tgtEl>
                                          <p:spTgt spid="95"/>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82"/>
                                        </p:tgtEl>
                                        <p:attrNameLst>
                                          <p:attrName>style.visibility</p:attrName>
                                        </p:attrNameLst>
                                      </p:cBhvr>
                                      <p:to>
                                        <p:strVal val="hidden"/>
                                      </p:to>
                                    </p:set>
                                  </p:childTnLst>
                                </p:cTn>
                              </p:par>
                            </p:childTnLst>
                          </p:cTn>
                        </p:par>
                        <p:par>
                          <p:cTn id="139" fill="hold">
                            <p:stCondLst>
                              <p:cond delay="2500"/>
                            </p:stCondLst>
                            <p:childTnLst>
                              <p:par>
                                <p:cTn id="140" presetID="42" presetClass="path" presetSubtype="0" accel="50000" decel="50000" fill="hold" nodeType="afterEffect">
                                  <p:stCondLst>
                                    <p:cond delay="0"/>
                                  </p:stCondLst>
                                  <p:childTnLst>
                                    <p:animMotion origin="layout" path="M -2.29167E-6 4.81481E-6 L 0.05156 4.81481E-6 " pathEditMode="relative" rAng="0" ptsTypes="AA">
                                      <p:cBhvr>
                                        <p:cTn id="141" dur="500" fill="hold"/>
                                        <p:tgtEl>
                                          <p:spTgt spid="85"/>
                                        </p:tgtEl>
                                        <p:attrNameLst>
                                          <p:attrName>ppt_x</p:attrName>
                                          <p:attrName>ppt_y</p:attrName>
                                        </p:attrNameLst>
                                      </p:cBhvr>
                                      <p:rCtr x="2578" y="0"/>
                                    </p:animMotion>
                                  </p:childTnLst>
                                </p:cTn>
                              </p:par>
                            </p:childTnLst>
                          </p:cTn>
                        </p:par>
                        <p:par>
                          <p:cTn id="142" fill="hold">
                            <p:stCondLst>
                              <p:cond delay="3000"/>
                            </p:stCondLst>
                            <p:childTnLst>
                              <p:par>
                                <p:cTn id="143" presetID="1" presetClass="entr" presetSubtype="0" fill="hold" nodeType="afterEffect">
                                  <p:stCondLst>
                                    <p:cond delay="0"/>
                                  </p:stCondLst>
                                  <p:childTnLst>
                                    <p:set>
                                      <p:cBhvr>
                                        <p:cTn id="144" dur="1" fill="hold">
                                          <p:stCondLst>
                                            <p:cond delay="0"/>
                                          </p:stCondLst>
                                        </p:cTn>
                                        <p:tgtEl>
                                          <p:spTgt spid="98"/>
                                        </p:tgtEl>
                                        <p:attrNameLst>
                                          <p:attrName>style.visibility</p:attrName>
                                        </p:attrNameLst>
                                      </p:cBhvr>
                                      <p:to>
                                        <p:strVal val="visible"/>
                                      </p:to>
                                    </p:set>
                                  </p:childTnLst>
                                </p:cTn>
                              </p:par>
                              <p:par>
                                <p:cTn id="145" presetID="1" presetClass="exit" presetSubtype="0" fill="hold" nodeType="withEffect">
                                  <p:stCondLst>
                                    <p:cond delay="0"/>
                                  </p:stCondLst>
                                  <p:childTnLst>
                                    <p:set>
                                      <p:cBhvr>
                                        <p:cTn id="146" dur="1" fill="hold">
                                          <p:stCondLst>
                                            <p:cond delay="0"/>
                                          </p:stCondLst>
                                        </p:cTn>
                                        <p:tgtEl>
                                          <p:spTgt spid="85"/>
                                        </p:tgtEl>
                                        <p:attrNameLst>
                                          <p:attrName>style.visibility</p:attrName>
                                        </p:attrNameLst>
                                      </p:cBhvr>
                                      <p:to>
                                        <p:strVal val="hidden"/>
                                      </p:to>
                                    </p:set>
                                  </p:childTnLst>
                                </p:cTn>
                              </p:par>
                            </p:childTnLst>
                          </p:cTn>
                        </p:par>
                        <p:par>
                          <p:cTn id="147" fill="hold">
                            <p:stCondLst>
                              <p:cond delay="3000"/>
                            </p:stCondLst>
                            <p:childTnLst>
                              <p:par>
                                <p:cTn id="148" presetID="9" presetClass="exit" presetSubtype="0" fill="hold" nodeType="afterEffect">
                                  <p:stCondLst>
                                    <p:cond delay="0"/>
                                  </p:stCondLst>
                                  <p:childTnLst>
                                    <p:animEffect transition="out" filter="dissolve">
                                      <p:cBhvr>
                                        <p:cTn id="149" dur="500"/>
                                        <p:tgtEl>
                                          <p:spTgt spid="95"/>
                                        </p:tgtEl>
                                      </p:cBhvr>
                                    </p:animEffect>
                                    <p:set>
                                      <p:cBhvr>
                                        <p:cTn id="150" dur="1" fill="hold">
                                          <p:stCondLst>
                                            <p:cond delay="499"/>
                                          </p:stCondLst>
                                        </p:cTn>
                                        <p:tgtEl>
                                          <p:spTgt spid="95"/>
                                        </p:tgtEl>
                                        <p:attrNameLst>
                                          <p:attrName>style.visibility</p:attrName>
                                        </p:attrNameLst>
                                      </p:cBhvr>
                                      <p:to>
                                        <p:strVal val="hidden"/>
                                      </p:to>
                                    </p:set>
                                  </p:childTnLst>
                                </p:cTn>
                              </p:par>
                            </p:childTnLst>
                          </p:cTn>
                        </p:par>
                        <p:par>
                          <p:cTn id="151" fill="hold">
                            <p:stCondLst>
                              <p:cond delay="3500"/>
                            </p:stCondLst>
                            <p:childTnLst>
                              <p:par>
                                <p:cTn id="152" presetID="42" presetClass="path" presetSubtype="0" accel="50000" decel="50000" fill="hold" nodeType="afterEffect">
                                  <p:stCondLst>
                                    <p:cond delay="0"/>
                                  </p:stCondLst>
                                  <p:childTnLst>
                                    <p:animMotion origin="layout" path="M -3.95833E-6 3.7037E-6 L 0.11563 0.00092 " pathEditMode="relative" rAng="0" ptsTypes="AA">
                                      <p:cBhvr>
                                        <p:cTn id="153" dur="500" fill="hold"/>
                                        <p:tgtEl>
                                          <p:spTgt spid="98"/>
                                        </p:tgtEl>
                                        <p:attrNameLst>
                                          <p:attrName>ppt_x</p:attrName>
                                          <p:attrName>ppt_y</p:attrName>
                                        </p:attrNameLst>
                                      </p:cBhvr>
                                      <p:rCtr x="5781" y="46"/>
                                    </p:animMotion>
                                  </p:childTnLst>
                                </p:cTn>
                              </p:par>
                            </p:childTnLst>
                          </p:cTn>
                        </p:par>
                        <p:par>
                          <p:cTn id="154" fill="hold">
                            <p:stCondLst>
                              <p:cond delay="4000"/>
                            </p:stCondLst>
                            <p:childTnLst>
                              <p:par>
                                <p:cTn id="155" presetID="1" presetClass="entr" presetSubtype="0" fill="hold" nodeType="afterEffect">
                                  <p:stCondLst>
                                    <p:cond delay="0"/>
                                  </p:stCondLst>
                                  <p:childTnLst>
                                    <p:set>
                                      <p:cBhvr>
                                        <p:cTn id="156" dur="1" fill="hold">
                                          <p:stCondLst>
                                            <p:cond delay="0"/>
                                          </p:stCondLst>
                                        </p:cTn>
                                        <p:tgtEl>
                                          <p:spTgt spid="101"/>
                                        </p:tgtEl>
                                        <p:attrNameLst>
                                          <p:attrName>style.visibility</p:attrName>
                                        </p:attrNameLst>
                                      </p:cBhvr>
                                      <p:to>
                                        <p:strVal val="visible"/>
                                      </p:to>
                                    </p:set>
                                  </p:childTnLst>
                                </p:cTn>
                              </p:par>
                              <p:par>
                                <p:cTn id="157" presetID="1" presetClass="exit" presetSubtype="0" fill="hold" nodeType="withEffect">
                                  <p:stCondLst>
                                    <p:cond delay="0"/>
                                  </p:stCondLst>
                                  <p:childTnLst>
                                    <p:set>
                                      <p:cBhvr>
                                        <p:cTn id="158" dur="1" fill="hold">
                                          <p:stCondLst>
                                            <p:cond delay="0"/>
                                          </p:stCondLst>
                                        </p:cTn>
                                        <p:tgtEl>
                                          <p:spTgt spid="98"/>
                                        </p:tgtEl>
                                        <p:attrNameLst>
                                          <p:attrName>style.visibility</p:attrName>
                                        </p:attrNameLst>
                                      </p:cBhvr>
                                      <p:to>
                                        <p:strVal val="hidden"/>
                                      </p:to>
                                    </p:set>
                                  </p:childTnLst>
                                </p:cTn>
                              </p:par>
                            </p:childTnLst>
                          </p:cTn>
                        </p:par>
                        <p:par>
                          <p:cTn id="159" fill="hold">
                            <p:stCondLst>
                              <p:cond delay="4000"/>
                            </p:stCondLst>
                            <p:childTnLst>
                              <p:par>
                                <p:cTn id="160" presetID="9" presetClass="exit" presetSubtype="0" fill="hold" nodeType="afterEffect">
                                  <p:stCondLst>
                                    <p:cond delay="0"/>
                                  </p:stCondLst>
                                  <p:childTnLst>
                                    <p:animEffect transition="out" filter="dissolve">
                                      <p:cBhvr>
                                        <p:cTn id="161" dur="500"/>
                                        <p:tgtEl>
                                          <p:spTgt spid="101"/>
                                        </p:tgtEl>
                                      </p:cBhvr>
                                    </p:animEffect>
                                    <p:set>
                                      <p:cBhvr>
                                        <p:cTn id="162" dur="1" fill="hold">
                                          <p:stCondLst>
                                            <p:cond delay="499"/>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2300B-C57B-5895-0E7B-CBBEC81487FF}"/>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B67CBD39-2E04-7A21-4ABE-E362B7846376}"/>
              </a:ext>
            </a:extLst>
          </p:cNvPr>
          <p:cNvSpPr/>
          <p:nvPr/>
        </p:nvSpPr>
        <p:spPr>
          <a:xfrm>
            <a:off x="552767"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Integrity</a:t>
            </a:r>
          </a:p>
        </p:txBody>
      </p:sp>
      <p:sp>
        <p:nvSpPr>
          <p:cNvPr id="4" name="Primary Context Box">
            <a:extLst>
              <a:ext uri="{FF2B5EF4-FFF2-40B4-BE49-F238E27FC236}">
                <a16:creationId xmlns:a16="http://schemas.microsoft.com/office/drawing/2014/main" id="{C59A3531-8EC5-227B-6691-66F5D606ED95}"/>
              </a:ext>
            </a:extLst>
          </p:cNvPr>
          <p:cNvSpPr/>
          <p:nvPr/>
        </p:nvSpPr>
        <p:spPr>
          <a:xfrm>
            <a:off x="4325111" y="245308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Reliability</a:t>
            </a:r>
          </a:p>
        </p:txBody>
      </p:sp>
      <p:sp>
        <p:nvSpPr>
          <p:cNvPr id="5" name="Secondary Content Box">
            <a:extLst>
              <a:ext uri="{FF2B5EF4-FFF2-40B4-BE49-F238E27FC236}">
                <a16:creationId xmlns:a16="http://schemas.microsoft.com/office/drawing/2014/main" id="{BF8C3571-7125-F6CB-3902-33FA6B3B20FD}"/>
              </a:ext>
            </a:extLst>
          </p:cNvPr>
          <p:cNvSpPr/>
          <p:nvPr/>
        </p:nvSpPr>
        <p:spPr>
          <a:xfrm>
            <a:off x="8070215" y="246661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Efficiency</a:t>
            </a:r>
          </a:p>
        </p:txBody>
      </p:sp>
      <p:sp>
        <p:nvSpPr>
          <p:cNvPr id="11" name="Rectangle: Rounded Corners 10">
            <a:extLst>
              <a:ext uri="{FF2B5EF4-FFF2-40B4-BE49-F238E27FC236}">
                <a16:creationId xmlns:a16="http://schemas.microsoft.com/office/drawing/2014/main" id="{0B7FBF9B-2A2F-A4E6-F95B-C01704360A09}"/>
              </a:ext>
            </a:extLst>
          </p:cNvPr>
          <p:cNvSpPr/>
          <p:nvPr/>
        </p:nvSpPr>
        <p:spPr>
          <a:xfrm>
            <a:off x="552767"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35595E8E-A61B-3488-8037-76E9DF84A148}"/>
              </a:ext>
            </a:extLst>
          </p:cNvPr>
          <p:cNvSpPr/>
          <p:nvPr/>
        </p:nvSpPr>
        <p:spPr>
          <a:xfrm>
            <a:off x="4325111" y="2453089"/>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90961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5BD87-0AFE-BF32-4E56-62CD5EE67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FB345-C0D4-D693-8D8F-69C01C01C518}"/>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95303198-781E-8A77-4A78-B86AAB7AF8ED}"/>
              </a:ext>
            </a:extLst>
          </p:cNvPr>
          <p:cNvSpPr/>
          <p:nvPr/>
        </p:nvSpPr>
        <p:spPr>
          <a:xfrm>
            <a:off x="1487488"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a:t>
            </a:r>
          </a:p>
        </p:txBody>
      </p:sp>
      <p:sp>
        <p:nvSpPr>
          <p:cNvPr id="4" name="Primary Context Box">
            <a:extLst>
              <a:ext uri="{FF2B5EF4-FFF2-40B4-BE49-F238E27FC236}">
                <a16:creationId xmlns:a16="http://schemas.microsoft.com/office/drawing/2014/main" id="{720F4C92-E6A9-6D09-BAB5-428C2FA8D317}"/>
              </a:ext>
            </a:extLst>
          </p:cNvPr>
          <p:cNvSpPr/>
          <p:nvPr/>
        </p:nvSpPr>
        <p:spPr>
          <a:xfrm>
            <a:off x="7128829" y="240480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State Management</a:t>
            </a:r>
          </a:p>
        </p:txBody>
      </p:sp>
      <p:sp>
        <p:nvSpPr>
          <p:cNvPr id="11" name="Rectangle: Rounded Corners 10">
            <a:extLst>
              <a:ext uri="{FF2B5EF4-FFF2-40B4-BE49-F238E27FC236}">
                <a16:creationId xmlns:a16="http://schemas.microsoft.com/office/drawing/2014/main" id="{39BAAC20-4C25-64FD-6B6F-C086D5BAB82C}"/>
              </a:ext>
            </a:extLst>
          </p:cNvPr>
          <p:cNvSpPr/>
          <p:nvPr/>
        </p:nvSpPr>
        <p:spPr>
          <a:xfrm>
            <a:off x="1487488" y="240480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65890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AA19F-85AB-B2F7-FCDD-34A185B47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F6D58-C470-6EA6-4901-61F0FB00AD20}"/>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C04BEB5D-C485-820C-CEEF-DB99D18ECB30}"/>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Payment Processing</a:t>
            </a:r>
          </a:p>
        </p:txBody>
      </p:sp>
      <p:sp>
        <p:nvSpPr>
          <p:cNvPr id="4" name="Primary Context Box">
            <a:extLst>
              <a:ext uri="{FF2B5EF4-FFF2-40B4-BE49-F238E27FC236}">
                <a16:creationId xmlns:a16="http://schemas.microsoft.com/office/drawing/2014/main" id="{970B6E92-72F9-4850-37A6-55794A730712}"/>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Order Management</a:t>
            </a:r>
          </a:p>
        </p:txBody>
      </p:sp>
      <p:sp>
        <p:nvSpPr>
          <p:cNvPr id="5" name="Secondary Content Box">
            <a:extLst>
              <a:ext uri="{FF2B5EF4-FFF2-40B4-BE49-F238E27FC236}">
                <a16:creationId xmlns:a16="http://schemas.microsoft.com/office/drawing/2014/main" id="{05CB7902-FEF7-9FAC-E715-971C46AB6CA9}"/>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Inventory Updates</a:t>
            </a:r>
          </a:p>
        </p:txBody>
      </p:sp>
    </p:spTree>
    <p:extLst>
      <p:ext uri="{BB962C8B-B14F-4D97-AF65-F5344CB8AC3E}">
        <p14:creationId xmlns:p14="http://schemas.microsoft.com/office/powerpoint/2010/main" val="32778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 shot of a computer&#10;&#10;AI-generated content may be incorrect.">
            <a:extLst>
              <a:ext uri="{FF2B5EF4-FFF2-40B4-BE49-F238E27FC236}">
                <a16:creationId xmlns:a16="http://schemas.microsoft.com/office/drawing/2014/main" id="{ABFB8C0B-4159-B3E0-E28F-165C3B4D892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83830" y="1232400"/>
            <a:ext cx="3781953" cy="4210638"/>
          </a:xfrm>
        </p:spPr>
      </p:pic>
      <p:sp>
        <p:nvSpPr>
          <p:cNvPr id="5" name="Title 3">
            <a:extLst>
              <a:ext uri="{FF2B5EF4-FFF2-40B4-BE49-F238E27FC236}">
                <a16:creationId xmlns:a16="http://schemas.microsoft.com/office/drawing/2014/main" id="{E31F770B-9E4D-B3B5-6453-846440CC6EA6}"/>
              </a:ext>
            </a:extLst>
          </p:cNvPr>
          <p:cNvSpPr>
            <a:spLocks noGrp="1"/>
          </p:cNvSpPr>
          <p:nvPr>
            <p:ph type="title"/>
          </p:nvPr>
        </p:nvSpPr>
        <p:spPr>
          <a:xfrm>
            <a:off x="548640" y="457200"/>
            <a:ext cx="3575304" cy="591312"/>
          </a:xfrm>
        </p:spPr>
        <p:txBody>
          <a:bodyPr/>
          <a:lstStyle/>
          <a:p>
            <a:r>
              <a:rPr lang="en-US" dirty="0"/>
              <a:t>Demonstration</a:t>
            </a:r>
          </a:p>
        </p:txBody>
      </p:sp>
      <p:sp>
        <p:nvSpPr>
          <p:cNvPr id="6" name="Primary Context Box">
            <a:extLst>
              <a:ext uri="{FF2B5EF4-FFF2-40B4-BE49-F238E27FC236}">
                <a16:creationId xmlns:a16="http://schemas.microsoft.com/office/drawing/2014/main" id="{36861B86-7783-3D48-7A81-7E83E654B9D3}"/>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Tree>
    <p:extLst>
      <p:ext uri="{BB962C8B-B14F-4D97-AF65-F5344CB8AC3E}">
        <p14:creationId xmlns:p14="http://schemas.microsoft.com/office/powerpoint/2010/main" val="2482237995"/>
      </p:ext>
    </p:extLst>
  </p:cSld>
  <p:clrMapOvr>
    <a:masterClrMapping/>
  </p:clrMapOvr>
</p:sld>
</file>

<file path=ppt/theme/theme1.xml><?xml version="1.0" encoding="utf-8"?>
<a:theme xmlns:a="http://schemas.openxmlformats.org/drawingml/2006/main" name="Messaging Patterns Theme">
  <a:themeElements>
    <a:clrScheme name="Messaging Patterns">
      <a:dk1>
        <a:srgbClr val="333333"/>
      </a:dk1>
      <a:lt1>
        <a:srgbClr val="FFFFFF"/>
      </a:lt1>
      <a:dk2>
        <a:srgbClr val="003366"/>
      </a:dk2>
      <a:lt2>
        <a:srgbClr val="F4F6F7"/>
      </a:lt2>
      <a:accent1>
        <a:srgbClr val="003366"/>
      </a:accent1>
      <a:accent2>
        <a:srgbClr val="008080"/>
      </a:accent2>
      <a:accent3>
        <a:srgbClr val="DD3377"/>
      </a:accent3>
      <a:accent4>
        <a:srgbClr val="FF6600"/>
      </a:accent4>
      <a:accent5>
        <a:srgbClr val="3399FF"/>
      </a:accent5>
      <a:accent6>
        <a:srgbClr val="666666"/>
      </a:accent6>
      <a:hlink>
        <a:srgbClr val="3399FF"/>
      </a:hlink>
      <a:folHlink>
        <a:srgbClr val="DD3377"/>
      </a:folHlink>
    </a:clrScheme>
    <a:fontScheme name="Messaging Patterns">
      <a:majorFont>
        <a:latin typeface="Kamerik205 8"/>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74D1B7A-25F4-468A-BCD3-61BD71071BC8}" vid="{120AAE42-4739-44D7-83E5-4AE5E4AFEB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MessagingPatterns</Template>
  <TotalTime>1372</TotalTime>
  <Words>2146</Words>
  <Application>Microsoft Office PowerPoint</Application>
  <PresentationFormat>Widescreen</PresentationFormat>
  <Paragraphs>377</Paragraphs>
  <Slides>46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Aptos</vt:lpstr>
      <vt:lpstr>Arial</vt:lpstr>
      <vt:lpstr>Inter</vt:lpstr>
      <vt:lpstr>Kamerik205 8</vt:lpstr>
      <vt:lpstr>Messaging Patterns Theme</vt:lpstr>
      <vt:lpstr>Advanced Processing Techniques</vt:lpstr>
      <vt:lpstr>Advanced Processing Techniques</vt:lpstr>
      <vt:lpstr>What is the Idempotent Receiver Pattern</vt:lpstr>
      <vt:lpstr>Key Components &amp; Flow</vt:lpstr>
      <vt:lpstr>Key Components &amp; Flow</vt:lpstr>
      <vt:lpstr>Benefits</vt:lpstr>
      <vt:lpstr>Drawbacks</vt:lpstr>
      <vt:lpstr>Use Cases</vt:lpstr>
      <vt:lpstr>Demonstration</vt:lpstr>
      <vt:lpstr>Demonstration</vt:lpstr>
      <vt:lpstr>Demonstration</vt:lpstr>
      <vt:lpstr>Demonstration</vt:lpstr>
      <vt:lpstr>Demonstration</vt:lpstr>
      <vt:lpstr>Demonstration</vt:lpstr>
      <vt:lpstr>Key Points to Remember</vt:lpstr>
      <vt:lpstr>Advanced Processing Techniques</vt:lpstr>
      <vt:lpstr>What is the Idempotent Receiver Pattern</vt:lpstr>
      <vt:lpstr>Key Components &amp; Flow</vt:lpstr>
      <vt:lpstr>Key Components &amp; Flow</vt:lpstr>
      <vt:lpstr>Benefits</vt:lpstr>
      <vt:lpstr>Drawbacks</vt:lpstr>
      <vt:lpstr>Use Cases</vt:lpstr>
      <vt:lpstr>Demonstration</vt:lpstr>
      <vt:lpstr>Demonstration</vt:lpstr>
      <vt:lpstr>Demonstration</vt:lpstr>
      <vt:lpstr>Demonstration</vt:lpstr>
      <vt:lpstr>Demonstration</vt:lpstr>
      <vt:lpstr>Key Points to Remember</vt:lpstr>
      <vt:lpstr>Advanced Processing Techniques</vt:lpstr>
      <vt:lpstr>What is the Claim Check Pattern</vt:lpstr>
      <vt:lpstr>Key Components &amp; Flow</vt:lpstr>
      <vt:lpstr>Key Components &amp; Flow</vt:lpstr>
      <vt:lpstr>Benefits</vt:lpstr>
      <vt:lpstr>Drawbacks</vt:lpstr>
      <vt:lpstr>Use Cases</vt:lpstr>
      <vt:lpstr>Demonstration</vt:lpstr>
      <vt:lpstr>Demonstration</vt:lpstr>
      <vt:lpstr>Demonstration</vt:lpstr>
      <vt:lpstr>Demonstration</vt:lpstr>
      <vt:lpstr>Demonstration</vt:lpstr>
      <vt:lpstr>PowerPoint Presentation</vt:lpstr>
      <vt:lpstr>Key Points to Remember</vt:lpstr>
      <vt:lpstr>Advanced Processing Techniques</vt:lpstr>
      <vt:lpstr>Key Takeaways</vt:lpstr>
      <vt:lpstr>Preview of What’s Next in the Workshop</vt:lpstr>
      <vt:lpstr>Preview of What’s Next in the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Green</dc:creator>
  <cp:lastModifiedBy>Chad Green</cp:lastModifiedBy>
  <cp:revision>47</cp:revision>
  <dcterms:created xsi:type="dcterms:W3CDTF">2025-07-21T02:58:25Z</dcterms:created>
  <dcterms:modified xsi:type="dcterms:W3CDTF">2025-08-08T11:08:23Z</dcterms:modified>
</cp:coreProperties>
</file>